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64" r:id="rId3"/>
  </p:sldMasterIdLst>
  <p:notesMasterIdLst>
    <p:notesMasterId r:id="rId35"/>
  </p:notesMasterIdLst>
  <p:sldIdLst>
    <p:sldId id="256" r:id="rId4"/>
    <p:sldId id="261" r:id="rId5"/>
    <p:sldId id="262" r:id="rId6"/>
    <p:sldId id="318" r:id="rId7"/>
    <p:sldId id="319" r:id="rId8"/>
    <p:sldId id="320" r:id="rId9"/>
    <p:sldId id="324" r:id="rId10"/>
    <p:sldId id="350" r:id="rId11"/>
    <p:sldId id="325" r:id="rId12"/>
    <p:sldId id="326" r:id="rId13"/>
    <p:sldId id="327" r:id="rId14"/>
    <p:sldId id="329" r:id="rId15"/>
    <p:sldId id="328" r:id="rId16"/>
    <p:sldId id="352" r:id="rId17"/>
    <p:sldId id="353" r:id="rId18"/>
    <p:sldId id="355" r:id="rId19"/>
    <p:sldId id="357" r:id="rId20"/>
    <p:sldId id="330" r:id="rId21"/>
    <p:sldId id="331" r:id="rId22"/>
    <p:sldId id="336" r:id="rId23"/>
    <p:sldId id="337" r:id="rId24"/>
    <p:sldId id="332" r:id="rId25"/>
    <p:sldId id="358" r:id="rId26"/>
    <p:sldId id="333" r:id="rId27"/>
    <p:sldId id="334" r:id="rId28"/>
    <p:sldId id="335" r:id="rId29"/>
    <p:sldId id="338" r:id="rId30"/>
    <p:sldId id="339" r:id="rId31"/>
    <p:sldId id="340" r:id="rId32"/>
    <p:sldId id="348" r:id="rId33"/>
    <p:sldId id="30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9" autoAdjust="0"/>
    <p:restoredTop sz="94695" autoAdjust="0"/>
  </p:normalViewPr>
  <p:slideViewPr>
    <p:cSldViewPr>
      <p:cViewPr varScale="1">
        <p:scale>
          <a:sx n="105" d="100"/>
          <a:sy n="105" d="100"/>
        </p:scale>
        <p:origin x="8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54156F-2A28-4777-B1FB-CDC53CC1D0EA}" type="datetimeFigureOut">
              <a:rPr lang="en-US" smtClean="0"/>
              <a:t>10/19/2018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7BB376-6D8C-4CF3-A2C8-23E25252B4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3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301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301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301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301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C2FEE0-7FC5-4276-A491-7DEE6EF34A10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438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 defTabSz="9301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 defTabSz="9301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 defTabSz="9301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 defTabSz="93015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defTabSz="9301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78461C-A629-4DA4-9B80-24649D7A2FB8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895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52787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52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09B24D-EB10-42E5-A86E-C7A3F4AC8CB4}" type="datetimeFigureOut">
              <a:rPr lang="en-US" smtClean="0"/>
              <a:pPr>
                <a:defRPr/>
              </a:pPr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00765B1E-0F26-4A6F-A72E-938F5AE334C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740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95725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955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OGO_PMS1807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24800" y="5537200"/>
            <a:ext cx="1005840" cy="838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029200" y="5876836"/>
            <a:ext cx="251460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b="1" spc="300" dirty="0" smtClean="0">
                <a:latin typeface="Arial" pitchFamily="34" charset="0"/>
                <a:cs typeface="Arial" pitchFamily="34" charset="0"/>
              </a:rPr>
              <a:t>www.cayuga-cc.edu</a:t>
            </a:r>
            <a:r>
              <a:rPr lang="en-US" sz="1100" b="1" dirty="0" smtClean="0"/>
              <a:t>    </a:t>
            </a:r>
            <a:br>
              <a:rPr lang="en-US" sz="1100" b="1" dirty="0" smtClean="0"/>
            </a:br>
            <a:endParaRPr lang="en-US" sz="1100" dirty="0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7429025" y="5981382"/>
            <a:ext cx="686594" cy="1431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620000" y="64770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Think Big. Start Smart.</a:t>
            </a:r>
            <a:endParaRPr lang="en-US" sz="1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0" y="6488668"/>
            <a:ext cx="26388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Campuses in Auburn and Fulton NY 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Web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2400" y="1676400"/>
            <a:ext cx="9448800" cy="3657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_PMS1807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24800" y="5537200"/>
            <a:ext cx="1005840" cy="838200"/>
          </a:xfrm>
          <a:prstGeom prst="rect">
            <a:avLst/>
          </a:prstGeom>
        </p:spPr>
      </p:pic>
      <p:pic>
        <p:nvPicPr>
          <p:cNvPr id="9" name="Picture 8" descr="girl.png"/>
          <p:cNvPicPr>
            <a:picLocks noChangeAspect="1"/>
          </p:cNvPicPr>
          <p:nvPr userDrawn="1"/>
        </p:nvPicPr>
        <p:blipFill>
          <a:blip r:embed="rId4" cstate="print"/>
          <a:srcRect l="2694" t="9409" b="14259"/>
          <a:stretch>
            <a:fillRect/>
          </a:stretch>
        </p:blipFill>
        <p:spPr>
          <a:xfrm>
            <a:off x="0" y="0"/>
            <a:ext cx="2743442" cy="16110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abu.png"/>
          <p:cNvPicPr>
            <a:picLocks noChangeAspect="1"/>
          </p:cNvPicPr>
          <p:nvPr userDrawn="1"/>
        </p:nvPicPr>
        <p:blipFill>
          <a:blip r:embed="rId5" cstate="print"/>
          <a:srcRect b="23942"/>
          <a:stretch>
            <a:fillRect/>
          </a:stretch>
        </p:blipFill>
        <p:spPr>
          <a:xfrm>
            <a:off x="2209420" y="2117"/>
            <a:ext cx="2824630" cy="16082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nurse.png"/>
          <p:cNvPicPr>
            <a:picLocks noChangeAspect="1"/>
          </p:cNvPicPr>
          <p:nvPr userDrawn="1"/>
        </p:nvPicPr>
        <p:blipFill>
          <a:blip r:embed="rId6" cstate="print"/>
          <a:srcRect l="10810" b="23753"/>
          <a:stretch>
            <a:fillRect/>
          </a:stretch>
        </p:blipFill>
        <p:spPr>
          <a:xfrm>
            <a:off x="4343400" y="2117"/>
            <a:ext cx="2514599" cy="16082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 descr="telcom.png"/>
          <p:cNvPicPr>
            <a:picLocks noChangeAspect="1"/>
          </p:cNvPicPr>
          <p:nvPr userDrawn="1"/>
        </p:nvPicPr>
        <p:blipFill>
          <a:blip r:embed="rId7" cstate="print"/>
          <a:srcRect l="10803" t="9542" r="5406" b="14119"/>
          <a:stretch>
            <a:fillRect/>
          </a:stretch>
        </p:blipFill>
        <p:spPr>
          <a:xfrm>
            <a:off x="6781800" y="0"/>
            <a:ext cx="2362200" cy="16110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20000" y="64770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Think Big. Start Smart.</a:t>
            </a:r>
            <a:endParaRPr lang="en-US" sz="1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29200" y="5876836"/>
            <a:ext cx="2514600" cy="597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b="1" spc="300" dirty="0" smtClean="0">
                <a:latin typeface="Arial" pitchFamily="34" charset="0"/>
                <a:cs typeface="Arial" pitchFamily="34" charset="0"/>
              </a:rPr>
              <a:t>www.cayuga-cc.edu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100" b="1" dirty="0" smtClean="0">
                <a:latin typeface="Myriad Web Pro" pitchFamily="34" charset="0"/>
              </a:rPr>
              <a:t/>
            </a:r>
            <a:br>
              <a:rPr lang="en-US" sz="1100" b="1" dirty="0" smtClean="0">
                <a:latin typeface="Myriad Web Pro" pitchFamily="34" charset="0"/>
              </a:rPr>
            </a:br>
            <a:endParaRPr lang="en-US" sz="1100" dirty="0">
              <a:latin typeface="Myriad Web Pro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7429025" y="5981382"/>
            <a:ext cx="686594" cy="1431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304800" y="6488668"/>
            <a:ext cx="24817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Campuses in Auburn and Fulton NY 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52400" y="1143000"/>
            <a:ext cx="94488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914400" y="1196975"/>
            <a:ext cx="7772400" cy="403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3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Take your dream to the next level.</a:t>
            </a:r>
            <a:endParaRPr kumimoji="0" lang="en-US" sz="2200" b="0" i="0" u="none" strike="noStrike" kern="1200" cap="none" spc="3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itle Placeholder 27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52400" y="1676400"/>
            <a:ext cx="9448800" cy="3657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LOGO_PMS1807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24800" y="5537200"/>
            <a:ext cx="1005840" cy="838200"/>
          </a:xfrm>
          <a:prstGeom prst="rect">
            <a:avLst/>
          </a:prstGeom>
        </p:spPr>
      </p:pic>
      <p:pic>
        <p:nvPicPr>
          <p:cNvPr id="9" name="Picture 8" descr="girl.png"/>
          <p:cNvPicPr>
            <a:picLocks noChangeAspect="1"/>
          </p:cNvPicPr>
          <p:nvPr userDrawn="1"/>
        </p:nvPicPr>
        <p:blipFill>
          <a:blip r:embed="rId6" cstate="print"/>
          <a:srcRect l="2694" t="9409" b="14259"/>
          <a:stretch>
            <a:fillRect/>
          </a:stretch>
        </p:blipFill>
        <p:spPr>
          <a:xfrm>
            <a:off x="0" y="0"/>
            <a:ext cx="2743442" cy="16110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abu.png"/>
          <p:cNvPicPr>
            <a:picLocks noChangeAspect="1"/>
          </p:cNvPicPr>
          <p:nvPr userDrawn="1"/>
        </p:nvPicPr>
        <p:blipFill>
          <a:blip r:embed="rId7" cstate="print"/>
          <a:srcRect b="23942"/>
          <a:stretch>
            <a:fillRect/>
          </a:stretch>
        </p:blipFill>
        <p:spPr>
          <a:xfrm>
            <a:off x="2209420" y="2117"/>
            <a:ext cx="2824630" cy="16082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nurse.png"/>
          <p:cNvPicPr>
            <a:picLocks noChangeAspect="1"/>
          </p:cNvPicPr>
          <p:nvPr userDrawn="1"/>
        </p:nvPicPr>
        <p:blipFill>
          <a:blip r:embed="rId8" cstate="print"/>
          <a:srcRect l="10810" b="23753"/>
          <a:stretch>
            <a:fillRect/>
          </a:stretch>
        </p:blipFill>
        <p:spPr>
          <a:xfrm>
            <a:off x="4343400" y="2117"/>
            <a:ext cx="2514599" cy="16082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 descr="telcom.png"/>
          <p:cNvPicPr>
            <a:picLocks noChangeAspect="1"/>
          </p:cNvPicPr>
          <p:nvPr userDrawn="1"/>
        </p:nvPicPr>
        <p:blipFill>
          <a:blip r:embed="rId9" cstate="print"/>
          <a:srcRect l="10803" t="9542" r="5406" b="14119"/>
          <a:stretch>
            <a:fillRect/>
          </a:stretch>
        </p:blipFill>
        <p:spPr>
          <a:xfrm>
            <a:off x="6781800" y="0"/>
            <a:ext cx="2362200" cy="16110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620000" y="64770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Think Big. Start Smart.</a:t>
            </a:r>
            <a:endParaRPr lang="en-US" sz="1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29200" y="5876836"/>
            <a:ext cx="251460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b="1" spc="300" dirty="0" smtClean="0">
                <a:latin typeface="Arial" pitchFamily="34" charset="0"/>
                <a:cs typeface="Arial" pitchFamily="34" charset="0"/>
              </a:rPr>
              <a:t>www.cayuga-cc.edu</a:t>
            </a:r>
            <a:r>
              <a:rPr lang="en-US" sz="1100" b="1" dirty="0" smtClean="0">
                <a:latin typeface="Myriad Web Pro" pitchFamily="34" charset="0"/>
              </a:rPr>
              <a:t>    </a:t>
            </a:r>
            <a:br>
              <a:rPr lang="en-US" sz="1100" b="1" dirty="0" smtClean="0">
                <a:latin typeface="Myriad Web Pro" pitchFamily="34" charset="0"/>
              </a:rPr>
            </a:br>
            <a:endParaRPr lang="en-US" sz="1100" dirty="0">
              <a:latin typeface="Myriad Web Pro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7429025" y="5981382"/>
            <a:ext cx="686594" cy="1431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304800" y="6488668"/>
            <a:ext cx="24817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Campuses in Auburn and Fulton NY </a:t>
            </a:r>
            <a:endParaRPr 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52400" y="1143000"/>
            <a:ext cx="9448800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914400" y="1196975"/>
            <a:ext cx="7772400" cy="403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3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Take your dream to the next level.</a:t>
            </a:r>
            <a:endParaRPr kumimoji="0" lang="en-US" sz="2200" b="0" i="0" u="none" strike="noStrike" kern="1200" cap="none" spc="3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ed.gov/" TargetMode="External"/><Relationship Id="rId2" Type="http://schemas.openxmlformats.org/officeDocument/2006/relationships/hyperlink" Target="https://fsaid.ed.gov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esc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gov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 smtClean="0"/>
              <a:t>Financial Aid Presentation</a:t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20" name="Subtitl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October 2018</a:t>
            </a:r>
            <a:endParaRPr lang="en-US" sz="2800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724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NYS STEM SCHOLARSHIPS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Mathematics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1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Stem Scholarships Eligibility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 smtClean="0"/>
              <a:t>Same general requirements as TAP</a:t>
            </a:r>
          </a:p>
          <a:p>
            <a:r>
              <a:rPr lang="en-US" sz="2800" dirty="0" smtClean="0"/>
              <a:t>Enrolled FT at public or private college in NYS beginning in the fall term following high school graduation</a:t>
            </a:r>
          </a:p>
          <a:p>
            <a:r>
              <a:rPr lang="en-US" sz="2800" dirty="0" smtClean="0"/>
              <a:t>Be ranked in the 10% of high school graduating class of a NYS high school</a:t>
            </a:r>
          </a:p>
          <a:p>
            <a:r>
              <a:rPr lang="en-US" sz="2800" dirty="0" smtClean="0"/>
              <a:t>Be matriculated in a degree program in the fields mentioned</a:t>
            </a:r>
          </a:p>
          <a:p>
            <a:r>
              <a:rPr lang="en-US" sz="2800" dirty="0" smtClean="0"/>
              <a:t>Maintain a cum. GPA of 2.5 or higher after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semester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1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Stem Scholarship Award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Maximum award amount of tuition charged at the SUNY college attending ($6,870 in 1819)</a:t>
            </a:r>
          </a:p>
          <a:p>
            <a:r>
              <a:rPr lang="en-US" dirty="0" smtClean="0"/>
              <a:t>Award will be reduced by other tuition assistance awards, such as TAP</a:t>
            </a:r>
          </a:p>
          <a:p>
            <a:r>
              <a:rPr lang="en-US" dirty="0" smtClean="0"/>
              <a:t>Duration = 4 </a:t>
            </a:r>
            <a:r>
              <a:rPr lang="en-US" dirty="0" err="1" smtClean="0"/>
              <a:t>yr</a:t>
            </a:r>
            <a:r>
              <a:rPr lang="en-US" dirty="0" smtClean="0"/>
              <a:t> or if enrolled in 5 </a:t>
            </a:r>
            <a:r>
              <a:rPr lang="en-US" dirty="0" err="1" smtClean="0"/>
              <a:t>yr</a:t>
            </a:r>
            <a:r>
              <a:rPr lang="en-US" dirty="0" smtClean="0"/>
              <a:t> approved program, can receive 5 </a:t>
            </a:r>
            <a:r>
              <a:rPr lang="en-US" dirty="0" err="1" smtClean="0"/>
              <a:t>yrs</a:t>
            </a:r>
            <a:endParaRPr lang="en-US" dirty="0" smtClean="0"/>
          </a:p>
          <a:p>
            <a:r>
              <a:rPr lang="en-US" dirty="0" smtClean="0"/>
              <a:t>Apply = on the web between Oct 1</a:t>
            </a:r>
            <a:r>
              <a:rPr lang="en-US" baseline="30000" dirty="0" smtClean="0"/>
              <a:t>st</a:t>
            </a:r>
            <a:r>
              <a:rPr lang="en-US" dirty="0" smtClean="0"/>
              <a:t>- Aug 15</a:t>
            </a:r>
            <a:r>
              <a:rPr lang="en-US" baseline="30000" dirty="0" smtClean="0"/>
              <a:t>th</a:t>
            </a:r>
            <a:r>
              <a:rPr lang="en-US" dirty="0" smtClean="0"/>
              <a:t> each year</a:t>
            </a:r>
          </a:p>
          <a:p>
            <a:r>
              <a:rPr lang="en-US" dirty="0" smtClean="0"/>
              <a:t>Must submit FAFSA and NYS Student Aid Payment Application and most recent high school transcript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8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Stem Scholarships Eligibility (</a:t>
            </a:r>
            <a:r>
              <a:rPr lang="en-US" sz="4000" b="1" dirty="0" err="1" smtClean="0"/>
              <a:t>contd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Failure to comply will result in the conversion of your grant award to a student loan which must be repaid with interest within 10 years.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95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Excelsior Scholarship Eligibility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en-US" dirty="0" smtClean="0"/>
              <a:t>Same TAP general requirements</a:t>
            </a:r>
          </a:p>
          <a:p>
            <a:r>
              <a:rPr lang="en-US" dirty="0" smtClean="0"/>
              <a:t>Federal AGI Income limits</a:t>
            </a:r>
          </a:p>
          <a:p>
            <a:pPr lvl="1"/>
            <a:r>
              <a:rPr lang="en-US" dirty="0" smtClean="0"/>
              <a:t>2018: </a:t>
            </a:r>
            <a:r>
              <a:rPr lang="en-US" dirty="0" smtClean="0"/>
              <a:t>$110,000 (2016 AGI)</a:t>
            </a:r>
          </a:p>
          <a:p>
            <a:pPr lvl="1"/>
            <a:r>
              <a:rPr lang="en-US" smtClean="0"/>
              <a:t>2019 </a:t>
            </a:r>
            <a:r>
              <a:rPr lang="en-US" dirty="0" smtClean="0"/>
              <a:t>and after: $125,000 (2017 AGI)</a:t>
            </a:r>
          </a:p>
          <a:p>
            <a:r>
              <a:rPr lang="en-US" dirty="0" smtClean="0"/>
              <a:t>Must complete FAFSA and TAP</a:t>
            </a:r>
          </a:p>
          <a:p>
            <a:r>
              <a:rPr lang="en-US" dirty="0" smtClean="0"/>
              <a:t>Limited to Associate and Bachelor Degree </a:t>
            </a:r>
          </a:p>
        </p:txBody>
      </p:sp>
    </p:spTree>
    <p:extLst>
      <p:ext uri="{BB962C8B-B14F-4D97-AF65-F5344CB8AC3E}">
        <p14:creationId xmlns:p14="http://schemas.microsoft.com/office/powerpoint/2010/main" val="276003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Excelsior Scholarship Eligibility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Must stay on-track to graduate:</a:t>
            </a:r>
          </a:p>
          <a:p>
            <a:r>
              <a:rPr lang="en-US" sz="2800" dirty="0" smtClean="0"/>
              <a:t>Must complete 30 non-remedial credits per year applicable to degree program</a:t>
            </a:r>
          </a:p>
          <a:p>
            <a:r>
              <a:rPr lang="en-US" sz="2800" dirty="0" smtClean="0"/>
              <a:t>Must enroll for 12 credits in Fall/Spring</a:t>
            </a:r>
          </a:p>
          <a:p>
            <a:r>
              <a:rPr lang="en-US" sz="2800" dirty="0" smtClean="0"/>
              <a:t>Winter/Summer/Concurrent HS courses can be used to meet 30 credits</a:t>
            </a:r>
          </a:p>
          <a:p>
            <a:r>
              <a:rPr lang="en-US" sz="2800" dirty="0" smtClean="0"/>
              <a:t>No break in attendance</a:t>
            </a:r>
          </a:p>
          <a:p>
            <a:r>
              <a:rPr lang="en-US" sz="2800" dirty="0" smtClean="0"/>
              <a:t>If loses eligibility, cannot regain eligibility</a:t>
            </a:r>
          </a:p>
        </p:txBody>
      </p:sp>
    </p:spTree>
    <p:extLst>
      <p:ext uri="{BB962C8B-B14F-4D97-AF65-F5344CB8AC3E}">
        <p14:creationId xmlns:p14="http://schemas.microsoft.com/office/powerpoint/2010/main" val="99281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Excelsior Scholarship Award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44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Max per term $2750 or tuition costs for 1617, no min award</a:t>
            </a:r>
          </a:p>
          <a:p>
            <a:pPr lvl="0"/>
            <a:r>
              <a:rPr lang="en-US" dirty="0"/>
              <a:t>Last scholarship awarded</a:t>
            </a:r>
          </a:p>
          <a:p>
            <a:pPr lvl="0"/>
            <a:r>
              <a:rPr lang="en-US" dirty="0"/>
              <a:t>Do not deduct Federal student loans, college work study</a:t>
            </a:r>
          </a:p>
          <a:p>
            <a:pPr lvl="0"/>
            <a:r>
              <a:rPr lang="en-US" dirty="0"/>
              <a:t>If student fails to complete 30 credits:  1</a:t>
            </a:r>
            <a:r>
              <a:rPr lang="en-US" baseline="30000" dirty="0"/>
              <a:t>st</a:t>
            </a:r>
            <a:r>
              <a:rPr lang="en-US" dirty="0"/>
              <a:t> term award will be paid, student not eligible for future awards  </a:t>
            </a:r>
          </a:p>
          <a:p>
            <a:endParaRPr lang="en-US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2071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Post Excelsior Scholarship Requirements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449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lvl="0"/>
            <a:r>
              <a:rPr lang="en-US" dirty="0"/>
              <a:t>Live in NYS for number of years equal to awards received</a:t>
            </a:r>
          </a:p>
          <a:p>
            <a:pPr lvl="0"/>
            <a:r>
              <a:rPr lang="en-US" dirty="0"/>
              <a:t>If employed, must be employed in NYS</a:t>
            </a:r>
          </a:p>
          <a:p>
            <a:pPr lvl="0"/>
            <a:r>
              <a:rPr lang="en-US" dirty="0"/>
              <a:t>If attend </a:t>
            </a:r>
            <a:r>
              <a:rPr lang="en-US" dirty="0" smtClean="0"/>
              <a:t>graduate </a:t>
            </a:r>
            <a:r>
              <a:rPr lang="en-US" dirty="0"/>
              <a:t>school outside NYS requirement deferred.  Student must be part-time and must return to NYS six months after leaving school</a:t>
            </a:r>
          </a:p>
          <a:p>
            <a:pPr lvl="0"/>
            <a:r>
              <a:rPr lang="en-US" dirty="0"/>
              <a:t>Active military duty</a:t>
            </a:r>
          </a:p>
          <a:p>
            <a:pPr lvl="0"/>
            <a:r>
              <a:rPr lang="en-US" dirty="0"/>
              <a:t>If live/work requirement </a:t>
            </a:r>
            <a:r>
              <a:rPr lang="en-US" dirty="0" smtClean="0"/>
              <a:t>not </a:t>
            </a:r>
            <a:r>
              <a:rPr lang="en-US" dirty="0"/>
              <a:t>fulfilled:</a:t>
            </a:r>
          </a:p>
          <a:p>
            <a:pPr lvl="1"/>
            <a:r>
              <a:rPr lang="en-US" dirty="0"/>
              <a:t>Reverts to a loan with 0% interest rate</a:t>
            </a:r>
          </a:p>
          <a:p>
            <a:pPr lvl="1"/>
            <a:r>
              <a:rPr lang="en-US" dirty="0"/>
              <a:t>Six-month grace</a:t>
            </a:r>
          </a:p>
          <a:p>
            <a:pPr lvl="1"/>
            <a:r>
              <a:rPr lang="en-US" dirty="0"/>
              <a:t>Prorated repayment if recipient fulfills partially</a:t>
            </a:r>
          </a:p>
          <a:p>
            <a:pPr lvl="1"/>
            <a:r>
              <a:rPr lang="en-US" dirty="0"/>
              <a:t>Repayment waiver/postponement in cases of extreme hardship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9175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Colleges and Universities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Award aid on the basis of both merit and need</a:t>
            </a:r>
          </a:p>
          <a:p>
            <a:r>
              <a:rPr lang="en-US" dirty="0" smtClean="0"/>
              <a:t>Use information from the FAFSA and/or institutional applications (Profile)</a:t>
            </a:r>
          </a:p>
          <a:p>
            <a:r>
              <a:rPr lang="en-US" dirty="0" smtClean="0"/>
              <a:t>Deadlines and applications vary by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Private Resources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Foundations, business, charitable organizations, churches</a:t>
            </a:r>
          </a:p>
          <a:p>
            <a:r>
              <a:rPr lang="en-US" dirty="0" smtClean="0"/>
              <a:t>Deadlines and application procedures vary widely</a:t>
            </a:r>
          </a:p>
          <a:p>
            <a:r>
              <a:rPr lang="en-US" dirty="0" smtClean="0"/>
              <a:t>Begin researching early!!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9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What is Financial Aid 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5410200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Financial aid consists of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18436" name="Picture 3" descr="C:\Users\futrelld\AppData\Local\Microsoft\Windows\Temporary Internet Files\Content.IE5\ZPJF0QFJ\MC9000885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3542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Users\futrelld\AppData\Local\Microsoft\Windows\Temporary Internet Files\Content.IE5\VN0AUOPW\MC90044131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02013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9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What are the steps to receive financial aid?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a Federal Student Aid Username and Password at </a:t>
            </a:r>
            <a:r>
              <a:rPr lang="en-US" dirty="0" smtClean="0">
                <a:hlinkClick r:id="rId2"/>
              </a:rPr>
              <a:t>https://fsaid.ed.gov</a:t>
            </a:r>
            <a:r>
              <a:rPr lang="en-US" dirty="0" smtClean="0"/>
              <a:t>.  Id # used on many sites.</a:t>
            </a:r>
          </a:p>
          <a:p>
            <a:r>
              <a:rPr lang="en-US" dirty="0" smtClean="0"/>
              <a:t>Complete the FAFSA </a:t>
            </a:r>
            <a:r>
              <a:rPr lang="en-US" dirty="0" smtClean="0">
                <a:hlinkClick r:id="rId3"/>
              </a:rPr>
              <a:t>www.fafsa.ed.gov</a:t>
            </a:r>
            <a:endParaRPr lang="en-US" dirty="0" smtClean="0"/>
          </a:p>
          <a:p>
            <a:r>
              <a:rPr lang="en-US" dirty="0" smtClean="0"/>
              <a:t>Complete the NYS TAP application at </a:t>
            </a:r>
            <a:r>
              <a:rPr lang="en-US" dirty="0" smtClean="0">
                <a:hlinkClick r:id="rId4"/>
              </a:rPr>
              <a:t>www.hesc.org</a:t>
            </a:r>
            <a:r>
              <a:rPr lang="en-US" dirty="0" smtClean="0"/>
              <a:t> and state merit applications</a:t>
            </a:r>
          </a:p>
          <a:p>
            <a:r>
              <a:rPr lang="en-US" dirty="0" smtClean="0"/>
              <a:t>Complete outside scholarship applications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3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Steps to complete the aid process 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Submit any necessary documentation to the school</a:t>
            </a:r>
          </a:p>
          <a:p>
            <a:r>
              <a:rPr lang="en-US" dirty="0" smtClean="0"/>
              <a:t>Receive your financial aid package from the college</a:t>
            </a:r>
          </a:p>
          <a:p>
            <a:r>
              <a:rPr lang="en-US" dirty="0" smtClean="0"/>
              <a:t>Accept or decline all or parts of your financial aid</a:t>
            </a:r>
          </a:p>
          <a:p>
            <a:r>
              <a:rPr lang="en-US" dirty="0" smtClean="0"/>
              <a:t>If borrowing, complete Entrance </a:t>
            </a:r>
            <a:r>
              <a:rPr lang="en-US" dirty="0"/>
              <a:t>C</a:t>
            </a:r>
            <a:r>
              <a:rPr lang="en-US" dirty="0" smtClean="0"/>
              <a:t>ounseling and the Direct Loan Promissory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92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FAFSA ON THE WEB (FOTW)</a:t>
            </a:r>
            <a:endParaRPr lang="en-US" b="1" dirty="0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8" y="1600200"/>
            <a:ext cx="7230484" cy="914400"/>
          </a:xfrm>
        </p:spPr>
      </p:pic>
      <p:sp>
        <p:nvSpPr>
          <p:cNvPr id="8" name="Rectangle 7"/>
          <p:cNvSpPr/>
          <p:nvPr/>
        </p:nvSpPr>
        <p:spPr>
          <a:xfrm>
            <a:off x="1066800" y="2697161"/>
            <a:ext cx="5791200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800" dirty="0"/>
              <a:t>Website: </a:t>
            </a:r>
            <a:r>
              <a:rPr lang="en-US" sz="2800" dirty="0" smtClean="0">
                <a:hlinkClick r:id="rId3"/>
              </a:rPr>
              <a:t>www.fafsa.ed.gov</a:t>
            </a:r>
            <a:r>
              <a:rPr lang="en-US" sz="2800" dirty="0" smtClean="0"/>
              <a:t>  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800" dirty="0" smtClean="0"/>
              <a:t>2019–2020 </a:t>
            </a:r>
            <a:r>
              <a:rPr lang="en-US" sz="2800" dirty="0"/>
              <a:t>FAFSA on the Web available on </a:t>
            </a:r>
            <a:r>
              <a:rPr lang="en-US" sz="2800" dirty="0" smtClean="0"/>
              <a:t>October 1, 2018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strike="sngStrike" dirty="0"/>
          </a:p>
          <a:p>
            <a:pPr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800" dirty="0"/>
              <a:t>FAFSA on the Web Worksheet:</a:t>
            </a:r>
          </a:p>
          <a:p>
            <a:pPr marL="790575" lvl="1" indent="-341313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600" dirty="0"/>
              <a:t>Used as “pre-application” worksheet</a:t>
            </a:r>
            <a:endParaRPr lang="en-US" sz="2600" baseline="30000" dirty="0"/>
          </a:p>
          <a:p>
            <a:pPr marL="790575" lvl="1" indent="-341313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600" dirty="0"/>
              <a:t>Questions follow order of FAFSA on the Web</a:t>
            </a:r>
          </a:p>
        </p:txBody>
      </p:sp>
    </p:spTree>
    <p:extLst>
      <p:ext uri="{BB962C8B-B14F-4D97-AF65-F5344CB8AC3E}">
        <p14:creationId xmlns:p14="http://schemas.microsoft.com/office/powerpoint/2010/main" val="345537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8486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08962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Good Reasons to File Electronically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Built-in edits to prevent costly errors</a:t>
            </a:r>
          </a:p>
          <a:p>
            <a:r>
              <a:rPr lang="en-US" dirty="0" smtClean="0"/>
              <a:t>Skip-logic allows students and parents to skip unnecessary questions</a:t>
            </a:r>
          </a:p>
          <a:p>
            <a:r>
              <a:rPr lang="en-US" dirty="0" smtClean="0"/>
              <a:t>Option to use Internal Revenue Service (IRS) Data Retrieval Tool to import tax data to federal application</a:t>
            </a:r>
          </a:p>
          <a:p>
            <a:r>
              <a:rPr lang="en-US" dirty="0" smtClean="0"/>
              <a:t>Timely submission</a:t>
            </a:r>
          </a:p>
          <a:p>
            <a:r>
              <a:rPr lang="en-US" dirty="0" smtClean="0"/>
              <a:t>Ability to check status and make corrections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1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IRS</a:t>
            </a:r>
            <a:r>
              <a:rPr lang="en-US" b="1" dirty="0" smtClean="0"/>
              <a:t> Data Retrieval Tool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IRS will authenticate taxpayer’s identity</a:t>
            </a:r>
          </a:p>
          <a:p>
            <a:r>
              <a:rPr lang="en-US" dirty="0" smtClean="0"/>
              <a:t>If match found, IRS send real time results to applicant in new browser window</a:t>
            </a:r>
          </a:p>
          <a:p>
            <a:r>
              <a:rPr lang="en-US" dirty="0" smtClean="0"/>
              <a:t>Applicant chooses whether or not to transfer data to FAFSA</a:t>
            </a:r>
          </a:p>
          <a:p>
            <a:r>
              <a:rPr lang="en-US" dirty="0" smtClean="0"/>
              <a:t>Available early October</a:t>
            </a:r>
          </a:p>
          <a:p>
            <a:r>
              <a:rPr lang="en-US" dirty="0" smtClean="0"/>
              <a:t>Reduces documents requested by financial aid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75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IRS Data Retrieval Tool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unable to use IRS DRT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Filed an amended tax return</a:t>
            </a:r>
          </a:p>
          <a:p>
            <a:pPr lvl="1"/>
            <a:r>
              <a:rPr lang="en-US" dirty="0" smtClean="0"/>
              <a:t>No Social Security Number was entered</a:t>
            </a:r>
          </a:p>
          <a:p>
            <a:pPr lvl="1"/>
            <a:r>
              <a:rPr lang="en-US" dirty="0" smtClean="0"/>
              <a:t>Student or parent married but files separately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00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General Student Information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Security Number</a:t>
            </a:r>
          </a:p>
          <a:p>
            <a:r>
              <a:rPr lang="en-US" dirty="0" smtClean="0"/>
              <a:t>Citizenship Status</a:t>
            </a:r>
          </a:p>
          <a:p>
            <a:r>
              <a:rPr lang="en-US" dirty="0" smtClean="0"/>
              <a:t>Marital Status</a:t>
            </a:r>
          </a:p>
          <a:p>
            <a:r>
              <a:rPr lang="en-US" dirty="0" smtClean="0"/>
              <a:t>Drug Convictions</a:t>
            </a:r>
          </a:p>
          <a:p>
            <a:r>
              <a:rPr lang="en-US" dirty="0" smtClean="0"/>
              <a:t>Selective Service Registration</a:t>
            </a:r>
          </a:p>
          <a:p>
            <a:r>
              <a:rPr lang="en-US" dirty="0" smtClean="0"/>
              <a:t>Level of Parent(s) School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Dependency Status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students born </a:t>
            </a:r>
            <a:r>
              <a:rPr lang="en-US" dirty="0" smtClean="0"/>
              <a:t>after </a:t>
            </a:r>
            <a:r>
              <a:rPr lang="en-US" dirty="0"/>
              <a:t>January 1, </a:t>
            </a:r>
            <a:r>
              <a:rPr lang="en-US" dirty="0" smtClean="0"/>
              <a:t>1996 </a:t>
            </a:r>
            <a:r>
              <a:rPr lang="en-US" dirty="0"/>
              <a:t>are considered </a:t>
            </a:r>
            <a:r>
              <a:rPr lang="en-US" dirty="0" smtClean="0"/>
              <a:t>dependent </a:t>
            </a:r>
            <a:r>
              <a:rPr lang="en-US" dirty="0"/>
              <a:t>student.</a:t>
            </a:r>
          </a:p>
          <a:p>
            <a:r>
              <a:rPr lang="en-US" dirty="0" smtClean="0"/>
              <a:t>Series of questions to determine if student is dependent or independent.</a:t>
            </a:r>
          </a:p>
          <a:p>
            <a:r>
              <a:rPr lang="en-US" dirty="0" smtClean="0"/>
              <a:t>Parents unwillingness or inability to pay does not make a student independent</a:t>
            </a:r>
          </a:p>
        </p:txBody>
      </p:sp>
    </p:spTree>
    <p:extLst>
      <p:ext uri="{BB962C8B-B14F-4D97-AF65-F5344CB8AC3E}">
        <p14:creationId xmlns:p14="http://schemas.microsoft.com/office/powerpoint/2010/main" val="3004166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Tax and Asset Information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IRS Tax information based on calendar year 2017.</a:t>
            </a:r>
          </a:p>
          <a:p>
            <a:r>
              <a:rPr lang="en-US" dirty="0" smtClean="0"/>
              <a:t>Receipt of federal means-tested benefits</a:t>
            </a:r>
          </a:p>
          <a:p>
            <a:r>
              <a:rPr lang="en-US" dirty="0" smtClean="0"/>
              <a:t>Assets</a:t>
            </a:r>
          </a:p>
          <a:p>
            <a:r>
              <a:rPr lang="en-US" dirty="0" smtClean="0"/>
              <a:t>Untaxed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6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dirty="0" smtClean="0"/>
              <a:t>What is the Cost of Attendance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229600" cy="4267200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spcBef>
                <a:spcPct val="55000"/>
              </a:spcBef>
              <a:spcAft>
                <a:spcPct val="30000"/>
              </a:spcAft>
              <a:buClr>
                <a:schemeClr val="accent1"/>
              </a:buClr>
              <a:buSzPct val="65000"/>
              <a:defRPr/>
            </a:pPr>
            <a:r>
              <a:rPr lang="en-US" dirty="0" smtClean="0"/>
              <a:t>Direct Costs</a:t>
            </a:r>
          </a:p>
          <a:p>
            <a:pPr>
              <a:lnSpc>
                <a:spcPct val="80000"/>
              </a:lnSpc>
              <a:spcBef>
                <a:spcPct val="55000"/>
              </a:spcBef>
              <a:spcAft>
                <a:spcPct val="30000"/>
              </a:spcAft>
              <a:buClr>
                <a:schemeClr val="accent1"/>
              </a:buClr>
              <a:buSzPct val="65000"/>
              <a:defRPr/>
            </a:pPr>
            <a:r>
              <a:rPr lang="en-US" dirty="0" smtClean="0"/>
              <a:t>Indirect Costs</a:t>
            </a:r>
          </a:p>
          <a:p>
            <a:pPr>
              <a:lnSpc>
                <a:spcPct val="80000"/>
              </a:lnSpc>
              <a:spcBef>
                <a:spcPct val="55000"/>
              </a:spcBef>
              <a:spcAft>
                <a:spcPct val="30000"/>
              </a:spcAft>
              <a:buClr>
                <a:schemeClr val="accent1"/>
              </a:buClr>
              <a:buSzPct val="65000"/>
              <a:defRPr/>
            </a:pPr>
            <a:r>
              <a:rPr lang="en-US" dirty="0" smtClean="0"/>
              <a:t>Direct and indirect Costs Equal Cost of Attendance</a:t>
            </a:r>
          </a:p>
          <a:p>
            <a:pPr>
              <a:lnSpc>
                <a:spcPct val="80000"/>
              </a:lnSpc>
              <a:spcBef>
                <a:spcPct val="55000"/>
              </a:spcBef>
              <a:spcAft>
                <a:spcPct val="30000"/>
              </a:spcAft>
              <a:buClr>
                <a:schemeClr val="accent1"/>
              </a:buClr>
              <a:buSzPct val="65000"/>
              <a:defRPr/>
            </a:pPr>
            <a:r>
              <a:rPr lang="en-US" dirty="0" smtClean="0"/>
              <a:t>Varies widely from College to College</a:t>
            </a:r>
          </a:p>
          <a:p>
            <a:pPr eaLnBrk="1" fontAlgn="auto" hangingPunct="1">
              <a:spcBef>
                <a:spcPct val="55000"/>
              </a:spcBef>
              <a:spcAft>
                <a:spcPct val="3000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05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FAFSA FILING DAYS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Cayuga Community College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Saturday, November 10, 2018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</a:t>
            </a:r>
            <a:r>
              <a:rPr lang="en-US" dirty="0" smtClean="0"/>
              <a:t>:00 am </a:t>
            </a:r>
          </a:p>
        </p:txBody>
      </p:sp>
    </p:spTree>
    <p:extLst>
      <p:ext uri="{BB962C8B-B14F-4D97-AF65-F5344CB8AC3E}">
        <p14:creationId xmlns:p14="http://schemas.microsoft.com/office/powerpoint/2010/main" val="2033440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0" y="22860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7200" dirty="0" smtClean="0"/>
              <a:t>		Questions?</a:t>
            </a:r>
          </a:p>
        </p:txBody>
      </p:sp>
    </p:spTree>
    <p:extLst>
      <p:ext uri="{BB962C8B-B14F-4D97-AF65-F5344CB8AC3E}">
        <p14:creationId xmlns:p14="http://schemas.microsoft.com/office/powerpoint/2010/main" val="17418956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What is Expected Family Contribution (EFC)?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family can reasonable be expected to contribute for educational costs for one year.</a:t>
            </a:r>
          </a:p>
          <a:p>
            <a:r>
              <a:rPr lang="en-US" dirty="0" smtClean="0"/>
              <a:t>Stays the same regardless of college</a:t>
            </a:r>
          </a:p>
          <a:p>
            <a:r>
              <a:rPr lang="en-US" dirty="0" smtClean="0"/>
              <a:t>Two components:  Parent and Student Contribution</a:t>
            </a:r>
          </a:p>
          <a:p>
            <a:r>
              <a:rPr lang="en-US" dirty="0" smtClean="0"/>
              <a:t>Calculated using data from the FAFSA applied to a federal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4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Financial Need?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0"/>
              </a:spcBef>
              <a:buNone/>
            </a:pPr>
            <a:r>
              <a:rPr lang="en-US" dirty="0" smtClean="0">
                <a:ea typeface="ＭＳ Ｐゴシック" charset="-128"/>
              </a:rPr>
              <a:t>		Cost </a:t>
            </a:r>
            <a:r>
              <a:rPr lang="en-US" dirty="0">
                <a:ea typeface="ＭＳ Ｐゴシック" charset="-128"/>
              </a:rPr>
              <a:t>of Attendance </a:t>
            </a:r>
          </a:p>
          <a:p>
            <a:pPr>
              <a:spcBef>
                <a:spcPct val="100000"/>
              </a:spcBef>
              <a:buNone/>
            </a:pPr>
            <a:r>
              <a:rPr lang="en-US" u="sng" dirty="0" smtClean="0">
                <a:ea typeface="ＭＳ Ｐゴシック" charset="-128"/>
              </a:rPr>
              <a:t>	 </a:t>
            </a:r>
            <a:r>
              <a:rPr lang="en-US" u="sng" dirty="0" smtClean="0">
                <a:cs typeface="Arial" charset="0"/>
              </a:rPr>
              <a:t>–	Exp</a:t>
            </a:r>
            <a:r>
              <a:rPr lang="en-US" u="sng" dirty="0" smtClean="0">
                <a:ea typeface="ＭＳ Ｐゴシック" charset="-128"/>
              </a:rPr>
              <a:t>ected </a:t>
            </a:r>
            <a:r>
              <a:rPr lang="en-US" u="sng" dirty="0">
                <a:ea typeface="ＭＳ Ｐゴシック" charset="-128"/>
              </a:rPr>
              <a:t>Family Contribution</a:t>
            </a:r>
          </a:p>
          <a:p>
            <a:pPr>
              <a:spcBef>
                <a:spcPct val="100000"/>
              </a:spcBef>
              <a:buNone/>
            </a:pPr>
            <a:r>
              <a:rPr lang="en-US" dirty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   = </a:t>
            </a:r>
            <a:r>
              <a:rPr lang="en-US" dirty="0">
                <a:ea typeface="ＭＳ Ｐゴシック" charset="-128"/>
              </a:rPr>
              <a:t>	</a:t>
            </a:r>
            <a:r>
              <a:rPr lang="en-US" dirty="0" smtClean="0">
                <a:ea typeface="ＭＳ Ｐゴシック" charset="-128"/>
              </a:rPr>
              <a:t>Financial </a:t>
            </a:r>
            <a:r>
              <a:rPr lang="en-US" dirty="0">
                <a:ea typeface="ＭＳ Ｐゴシック" charset="-128"/>
              </a:rPr>
              <a:t>Need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7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Types of Financial Aid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Gift Aid</a:t>
            </a:r>
          </a:p>
          <a:p>
            <a:pPr lvl="1"/>
            <a:r>
              <a:rPr lang="en-US" dirty="0" smtClean="0"/>
              <a:t>Scholarships</a:t>
            </a:r>
          </a:p>
          <a:p>
            <a:pPr lvl="1"/>
            <a:r>
              <a:rPr lang="en-US" dirty="0" smtClean="0"/>
              <a:t>Grants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Self-Help Aid</a:t>
            </a:r>
          </a:p>
          <a:p>
            <a:pPr lvl="1"/>
            <a:r>
              <a:rPr lang="en-US" dirty="0" smtClean="0"/>
              <a:t>Loans</a:t>
            </a:r>
          </a:p>
          <a:p>
            <a:pPr lvl="1"/>
            <a:r>
              <a:rPr lang="en-US" dirty="0" smtClean="0"/>
              <a:t>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8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Federal Student Aid Programs</a:t>
            </a:r>
            <a:endParaRPr lang="en-US" sz="4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159356"/>
              </p:ext>
            </p:extLst>
          </p:nvPr>
        </p:nvGraphicFramePr>
        <p:xfrm>
          <a:off x="457200" y="1600200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Federal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 Pell Grant</a:t>
                      </a:r>
                    </a:p>
                    <a:p>
                      <a:endParaRPr lang="en-US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endParaRPr lang="en-US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Federal Perkins Loan</a:t>
                      </a:r>
                      <a:endParaRPr lang="en-US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Iraq and Afghanistan Service Grant</a:t>
                      </a:r>
                    </a:p>
                    <a:p>
                      <a:endParaRPr lang="en-US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Federal Work Study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 Education Assistance for College and Higher Education (TEACH)</a:t>
                      </a:r>
                      <a:r>
                        <a:rPr lang="en-US" baseline="0" dirty="0" smtClean="0"/>
                        <a:t> Grant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Subsidized and Unsubsidized Federal Direct Student Loans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Federal Supplemental Educational Opportunity</a:t>
                      </a:r>
                      <a:r>
                        <a:rPr lang="en-US" baseline="0" dirty="0" smtClean="0"/>
                        <a:t> Program (SEOG)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PLUS Loans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16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State Financial Aid Programs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NYS TAP Grant</a:t>
            </a:r>
          </a:p>
          <a:p>
            <a:r>
              <a:rPr lang="en-US" dirty="0" smtClean="0"/>
              <a:t>Part-Time TAP Grant</a:t>
            </a:r>
          </a:p>
          <a:p>
            <a:r>
              <a:rPr lang="en-US" dirty="0" smtClean="0"/>
              <a:t>Aid for Part-time Study</a:t>
            </a:r>
          </a:p>
          <a:p>
            <a:r>
              <a:rPr lang="en-US" dirty="0" smtClean="0"/>
              <a:t>NYS Part-Time Scholarship</a:t>
            </a:r>
          </a:p>
          <a:p>
            <a:r>
              <a:rPr lang="en-US" dirty="0" smtClean="0"/>
              <a:t>Scholarships For Academic Excellence</a:t>
            </a:r>
          </a:p>
          <a:p>
            <a:r>
              <a:rPr lang="en-US" dirty="0" smtClean="0"/>
              <a:t>NYS Achievement and Investment in Merit (NY-AIMS)</a:t>
            </a:r>
          </a:p>
          <a:p>
            <a:r>
              <a:rPr lang="en-US" dirty="0" smtClean="0"/>
              <a:t>Child of Veteran</a:t>
            </a:r>
          </a:p>
          <a:p>
            <a:r>
              <a:rPr lang="en-US" dirty="0" smtClean="0"/>
              <a:t>Stem Scholarship</a:t>
            </a:r>
          </a:p>
          <a:p>
            <a:r>
              <a:rPr lang="en-US" dirty="0" smtClean="0"/>
              <a:t>Excelsior Scholarship</a:t>
            </a:r>
          </a:p>
          <a:p>
            <a:r>
              <a:rPr lang="en-US" dirty="0" smtClean="0"/>
              <a:t>Enhanced Tuition Award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5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State Financial Aid Programs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Residency requirements</a:t>
            </a:r>
          </a:p>
          <a:p>
            <a:r>
              <a:rPr lang="en-US" dirty="0" smtClean="0"/>
              <a:t>Award aid on the basis of both merit and need</a:t>
            </a:r>
          </a:p>
          <a:p>
            <a:r>
              <a:rPr lang="en-US" dirty="0" smtClean="0"/>
              <a:t>Use information from the FAFSA and/or state aid applications</a:t>
            </a:r>
          </a:p>
          <a:p>
            <a:r>
              <a:rPr lang="en-US" dirty="0" smtClean="0"/>
              <a:t>Deadlines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86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C000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994</Words>
  <Application>Microsoft Office PowerPoint</Application>
  <PresentationFormat>On-screen Show (4:3)</PresentationFormat>
  <Paragraphs>170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Myriad Web Pro</vt:lpstr>
      <vt:lpstr>Times New Roman</vt:lpstr>
      <vt:lpstr>Office Theme</vt:lpstr>
      <vt:lpstr>Custom Design</vt:lpstr>
      <vt:lpstr>1_Custom Design</vt:lpstr>
      <vt:lpstr>Financial Aid Presentation  </vt:lpstr>
      <vt:lpstr>What is Financial Aid ?</vt:lpstr>
      <vt:lpstr> What is the Cost of Attendance</vt:lpstr>
      <vt:lpstr>What is Expected Family Contribution (EFC)?</vt:lpstr>
      <vt:lpstr>What is Financial Need?</vt:lpstr>
      <vt:lpstr>Types of Financial Aid</vt:lpstr>
      <vt:lpstr>Federal Student Aid Programs</vt:lpstr>
      <vt:lpstr>State Financial Aid Programs</vt:lpstr>
      <vt:lpstr>State Financial Aid Programs</vt:lpstr>
      <vt:lpstr>NYS STEM SCHOLARSHIPS</vt:lpstr>
      <vt:lpstr>Stem Scholarships Eligibility</vt:lpstr>
      <vt:lpstr>Stem Scholarship Award</vt:lpstr>
      <vt:lpstr>Stem Scholarships Eligibility (contd)</vt:lpstr>
      <vt:lpstr>Excelsior Scholarship Eligibility</vt:lpstr>
      <vt:lpstr>Excelsior Scholarship Eligibility</vt:lpstr>
      <vt:lpstr>Excelsior Scholarship Award</vt:lpstr>
      <vt:lpstr>Post Excelsior Scholarship Requirements</vt:lpstr>
      <vt:lpstr>Colleges and Universities</vt:lpstr>
      <vt:lpstr>Private Resources</vt:lpstr>
      <vt:lpstr>What are the steps to receive financial aid?</vt:lpstr>
      <vt:lpstr>Steps to complete the aid process </vt:lpstr>
      <vt:lpstr>FAFSA ON THE WEB (FOTW)</vt:lpstr>
      <vt:lpstr>PowerPoint Presentation</vt:lpstr>
      <vt:lpstr>Good Reasons to File Electronically</vt:lpstr>
      <vt:lpstr>IRS Data Retrieval Tool</vt:lpstr>
      <vt:lpstr>IRS Data Retrieval Tool</vt:lpstr>
      <vt:lpstr>General Student Information</vt:lpstr>
      <vt:lpstr>Dependency Status</vt:lpstr>
      <vt:lpstr>Tax and Asset Information</vt:lpstr>
      <vt:lpstr>FAFSA FILING DAYS</vt:lpstr>
      <vt:lpstr>  Questions?</vt:lpstr>
    </vt:vector>
  </TitlesOfParts>
  <Company>Cayuga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thomask</dc:creator>
  <cp:lastModifiedBy>Cathleen Patella</cp:lastModifiedBy>
  <cp:revision>107</cp:revision>
  <cp:lastPrinted>2018-10-15T20:36:47Z</cp:lastPrinted>
  <dcterms:created xsi:type="dcterms:W3CDTF">2010-11-02T19:47:45Z</dcterms:created>
  <dcterms:modified xsi:type="dcterms:W3CDTF">2018-10-19T13:02:56Z</dcterms:modified>
</cp:coreProperties>
</file>