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9"/>
  </p:notesMasterIdLst>
  <p:sldIdLst>
    <p:sldId id="256" r:id="rId2"/>
    <p:sldId id="257" r:id="rId3"/>
    <p:sldId id="259" r:id="rId4"/>
    <p:sldId id="289" r:id="rId5"/>
    <p:sldId id="258" r:id="rId6"/>
    <p:sldId id="261" r:id="rId7"/>
    <p:sldId id="286" r:id="rId8"/>
    <p:sldId id="265" r:id="rId9"/>
    <p:sldId id="262" r:id="rId10"/>
    <p:sldId id="292" r:id="rId11"/>
    <p:sldId id="288" r:id="rId12"/>
    <p:sldId id="287" r:id="rId13"/>
    <p:sldId id="264" r:id="rId14"/>
    <p:sldId id="290" r:id="rId15"/>
    <p:sldId id="291" r:id="rId16"/>
    <p:sldId id="293" r:id="rId17"/>
    <p:sldId id="294" r:id="rId18"/>
  </p:sldIdLst>
  <p:sldSz cx="9144000" cy="5143500" type="screen16x9"/>
  <p:notesSz cx="6858000" cy="9144000"/>
  <p:embeddedFontLst>
    <p:embeddedFont>
      <p:font typeface="Tinos" panose="020B0604020202020204" charset="0"/>
      <p:regular r:id="rId20"/>
      <p:bold r:id="rId21"/>
      <p:italic r:id="rId22"/>
      <p:boldItalic r:id="rId23"/>
    </p:embeddedFont>
    <p:embeddedFont>
      <p:font typeface="Oswald"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D0C902-24AD-4364-836E-305A444F6AA7}">
  <a:tblStyle styleId="{CBD0C902-24AD-4364-836E-305A444F6AA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966" autoAdjust="0"/>
  </p:normalViewPr>
  <p:slideViewPr>
    <p:cSldViewPr snapToGrid="0">
      <p:cViewPr varScale="1">
        <p:scale>
          <a:sx n="60" d="100"/>
          <a:sy n="60" d="100"/>
        </p:scale>
        <p:origin x="2098" y="4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Hello</a:t>
            </a:r>
            <a:r>
              <a:rPr lang="en-US" baseline="0" dirty="0" smtClean="0"/>
              <a:t> my name is Tom Bunn, Director </a:t>
            </a:r>
            <a:r>
              <a:rPr lang="en-US" baseline="0" smtClean="0"/>
              <a:t>of </a:t>
            </a:r>
            <a:r>
              <a:rPr lang="en-US" baseline="0" smtClean="0"/>
              <a:t>Technology </a:t>
            </a:r>
            <a:r>
              <a:rPr lang="en-US" baseline="0" dirty="0" smtClean="0"/>
              <a:t>for the school district.</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Tonight, my goal is to share with you two technology resources we using, Google Classroom and </a:t>
            </a:r>
            <a:r>
              <a:rPr lang="en-US" baseline="0" dirty="0" err="1" smtClean="0"/>
              <a:t>Classlink</a:t>
            </a:r>
            <a:endParaRPr lang="en-US" baseline="0" dirty="0" smtClean="0"/>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Google Classroom is the District’s learning management system where all student resources and work is stored, and </a:t>
            </a:r>
            <a:r>
              <a:rPr lang="en-US" baseline="0" dirty="0" err="1" smtClean="0"/>
              <a:t>Classlink</a:t>
            </a:r>
            <a:r>
              <a:rPr lang="en-US" baseline="0" dirty="0" smtClean="0"/>
              <a:t> is a one-stop-shop for students to quickly and easily gain access to their classroom applications and resources</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I would to show you the overview of Classroom and its features, but also cover the settings as well.  Modifying some settings can help you better navigate and use the tool.  I will also go over some frequently asked questions our department have received from parents.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I will then discuss </a:t>
            </a:r>
            <a:r>
              <a:rPr lang="en-US" baseline="0" dirty="0" err="1" smtClean="0"/>
              <a:t>Classlink</a:t>
            </a:r>
            <a:r>
              <a:rPr lang="en-US" baseline="0" dirty="0" smtClean="0"/>
              <a:t> and leave some time for any questions</a:t>
            </a:r>
          </a:p>
          <a:p>
            <a:pPr marL="0" lvl="0" indent="0" algn="l" rtl="0">
              <a:spcBef>
                <a:spcPts val="0"/>
              </a:spcBef>
              <a:spcAft>
                <a:spcPts val="0"/>
              </a:spcAft>
              <a:buNone/>
            </a:pPr>
            <a:endParaRPr lang="en-US" baseline="0" dirty="0" smtClean="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One of the major questions/frustrations we receive is the notifications that are generated from Classroom.  These notifications tend to clutter a student’s inbox which can lead to important messages being missed.  It is recommended that students disable all classroom notifications with the exception of</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Private comments on work</a:t>
            </a:r>
          </a:p>
          <a:p>
            <a:pPr marL="0" lvl="0" indent="0" algn="l" rtl="0">
              <a:spcBef>
                <a:spcPts val="0"/>
              </a:spcBef>
              <a:spcAft>
                <a:spcPts val="0"/>
              </a:spcAft>
              <a:buNone/>
            </a:pPr>
            <a:r>
              <a:rPr lang="en-US" dirty="0"/>
              <a:t>Returned work and grades from your teachers</a:t>
            </a:r>
          </a:p>
          <a:p>
            <a:pPr marL="0" lvl="0" indent="0" algn="l" rtl="0">
              <a:spcBef>
                <a:spcPts val="0"/>
              </a:spcBef>
              <a:spcAft>
                <a:spcPts val="0"/>
              </a:spcAft>
              <a:buNone/>
            </a:pPr>
            <a:r>
              <a:rPr lang="en-US" dirty="0"/>
              <a:t>Due-date reminders for your </a:t>
            </a:r>
            <a:r>
              <a:rPr lang="en-US" dirty="0" smtClean="0"/>
              <a:t>work</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That will ensure all important communication from teachers is received and you won’t miss any important upcoming assignments</a:t>
            </a:r>
            <a:endParaRPr dirty="0"/>
          </a:p>
        </p:txBody>
      </p:sp>
    </p:spTree>
    <p:extLst>
      <p:ext uri="{BB962C8B-B14F-4D97-AF65-F5344CB8AC3E}">
        <p14:creationId xmlns:p14="http://schemas.microsoft.com/office/powerpoint/2010/main" val="250213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Classlink</a:t>
            </a:r>
            <a:r>
              <a:rPr lang="en-US" dirty="0"/>
              <a:t> is a piece of software we are rolling out to help both educators and students eliminate the time wasted on login issues.  </a:t>
            </a:r>
            <a:r>
              <a:rPr lang="en-US" dirty="0" err="1"/>
              <a:t>Classlink</a:t>
            </a:r>
            <a:r>
              <a:rPr lang="en-US" dirty="0"/>
              <a:t> provides a secure single sign on process for students to the entire K-12 library of applications, links and other school resources from one location and on any device.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Students will have access to any/all files saved on the school network, either on a Windows based computer or in the Cloud via Google Drive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are implementing District wide but have a specific focus on our K-2 students first, in order to streamline their access as quickly as possible.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have Technology Mentors at every building working very hard training both Staff and Students on the new platform.</a:t>
            </a:r>
          </a:p>
        </p:txBody>
      </p:sp>
    </p:spTree>
    <p:extLst>
      <p:ext uri="{BB962C8B-B14F-4D97-AF65-F5344CB8AC3E}">
        <p14:creationId xmlns:p14="http://schemas.microsoft.com/office/powerpoint/2010/main" val="1364177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Additional </a:t>
            </a:r>
            <a:r>
              <a:rPr lang="en-US" dirty="0"/>
              <a:t>benefits of </a:t>
            </a:r>
            <a:r>
              <a:rPr lang="en-US" dirty="0" err="1"/>
              <a:t>Classlink</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District can get a big picture in terms of our digital learning tool usage in real-time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can easily manage and deploy applications to students in the hybrid or remote model effortlessly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now are automating our student rostering, which eliminates the time spent on manually moving students as they may move teachers, buildings, etc..</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will also be able to better track our remote student attendance through this console.  When a student logs in through </a:t>
            </a:r>
            <a:r>
              <a:rPr lang="en-US" dirty="0" err="1"/>
              <a:t>Classlink</a:t>
            </a:r>
            <a:r>
              <a:rPr lang="en-US" dirty="0"/>
              <a:t> we can now generate reports provide this to our Building Principals in real-time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256803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Students can access </a:t>
            </a:r>
            <a:r>
              <a:rPr lang="en-US" dirty="0" err="1"/>
              <a:t>classlink</a:t>
            </a:r>
            <a:r>
              <a:rPr lang="en-US" dirty="0"/>
              <a:t> from any device or any browser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they navigate to </a:t>
            </a:r>
            <a:r>
              <a:rPr lang="en-US" dirty="0" err="1"/>
              <a:t>aecsd.education</a:t>
            </a:r>
            <a:r>
              <a:rPr lang="en-US" dirty="0"/>
              <a:t> click on their School then click Student Resources, they can select </a:t>
            </a:r>
            <a:r>
              <a:rPr lang="en-US" dirty="0" err="1"/>
              <a:t>Classlink</a:t>
            </a:r>
            <a:r>
              <a:rPr lang="en-US" dirty="0"/>
              <a:t> – </a:t>
            </a:r>
            <a:r>
              <a:rPr lang="en-US" dirty="0" err="1"/>
              <a:t>LaunchPad</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They can sign in with their either their student username/password OR they can sign on with a </a:t>
            </a:r>
            <a:r>
              <a:rPr lang="en-US" dirty="0" err="1"/>
              <a:t>QuickCard</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QuickCards</a:t>
            </a:r>
            <a:r>
              <a:rPr lang="en-US" dirty="0"/>
              <a:t> are unique student identifiers in a similar format to a QR code that are used to login students into </a:t>
            </a:r>
            <a:r>
              <a:rPr lang="en-US" dirty="0" err="1"/>
              <a:t>Classlink</a:t>
            </a:r>
            <a:r>
              <a:rPr lang="en-US" dirty="0"/>
              <a:t> without using a username or password.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All Elementary students will be using </a:t>
            </a:r>
            <a:r>
              <a:rPr lang="en-US" dirty="0" err="1"/>
              <a:t>QuickCards</a:t>
            </a:r>
            <a:r>
              <a:rPr lang="en-US" dirty="0"/>
              <a:t> to sign in.  </a:t>
            </a:r>
            <a:r>
              <a:rPr lang="en-US" dirty="0" err="1"/>
              <a:t>QuickCards</a:t>
            </a:r>
            <a:r>
              <a:rPr lang="en-US" dirty="0"/>
              <a:t> will be either mailed home to remote students or provided to hybrid students when they are onsite.</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Classlink</a:t>
            </a:r>
            <a:r>
              <a:rPr lang="en-US" dirty="0"/>
              <a:t> Tools for Students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My Backpack App – Students have access to all course materials broken down by class as they are listed in </a:t>
            </a:r>
            <a:r>
              <a:rPr lang="en-US" dirty="0" err="1"/>
              <a:t>SchoolTool</a:t>
            </a:r>
            <a:r>
              <a:rPr lang="en-US" dirty="0"/>
              <a:t>.  This allows students to access and launch all specific applications in one location.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My Files – Students can access both their District Network files as well as all Google Drive files from this location making it a convenient one stop shop for them</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My Analytics – Provides students with detailed information about their own usage such as login history and </a:t>
            </a:r>
            <a:r>
              <a:rPr lang="en-US"/>
              <a:t>application usage.</a:t>
            </a:r>
            <a:endParaRPr/>
          </a:p>
        </p:txBody>
      </p:sp>
    </p:spTree>
    <p:extLst>
      <p:ext uri="{BB962C8B-B14F-4D97-AF65-F5344CB8AC3E}">
        <p14:creationId xmlns:p14="http://schemas.microsoft.com/office/powerpoint/2010/main" val="781410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Feel free to contact our IT department with any issues relating to technology.  Additionally, if you would like to learn more about the various Google resources we have available, you can do so by going to our district website, Click Technology under Departments, and click the Parent Technology Resources.  This page contains a ton of useful resources to get you up to speed.</a:t>
            </a:r>
          </a:p>
        </p:txBody>
      </p:sp>
    </p:spTree>
    <p:extLst>
      <p:ext uri="{BB962C8B-B14F-4D97-AF65-F5344CB8AC3E}">
        <p14:creationId xmlns:p14="http://schemas.microsoft.com/office/powerpoint/2010/main" val="3534888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Additionally, we are hosting upcoming Family Engagement Night’s which will have a specific focus on Technology.  Topics will include Google Classroom, </a:t>
            </a:r>
            <a:r>
              <a:rPr lang="en-US" dirty="0" err="1"/>
              <a:t>Classlink</a:t>
            </a:r>
            <a:r>
              <a:rPr lang="en-US" dirty="0"/>
              <a:t>, and any other specific technology related questions you may have.  These meetings will take place over Zoom and will be posted to each buildings webpage for later consumption.  Meeting invites will be sent out by each building Principal a couple of days prior to each meeting.</a:t>
            </a:r>
          </a:p>
        </p:txBody>
      </p:sp>
    </p:spTree>
    <p:extLst>
      <p:ext uri="{BB962C8B-B14F-4D97-AF65-F5344CB8AC3E}">
        <p14:creationId xmlns:p14="http://schemas.microsoft.com/office/powerpoint/2010/main" val="4273162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0881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Google Classroom is an online platform that helps students and teachers organize work, boost collaboration, and foster communication</a:t>
            </a:r>
            <a:r>
              <a:rPr lang="en-US" dirty="0" smtClean="0"/>
              <a:t>.</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The platform</a:t>
            </a:r>
            <a:r>
              <a:rPr lang="en-US" baseline="0" dirty="0" smtClean="0"/>
              <a:t> is completely web based and accessible from any device once a student has logged in with their District Google Credentials</a:t>
            </a:r>
          </a:p>
          <a:p>
            <a:pPr marL="0" lvl="0" indent="0" algn="l" rtl="0">
              <a:spcBef>
                <a:spcPts val="0"/>
              </a:spcBef>
              <a:spcAft>
                <a:spcPts val="0"/>
              </a:spcAft>
              <a:buNone/>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What will you find in Google Classroom – Classroom materials such as syllabus or</a:t>
            </a:r>
            <a:r>
              <a:rPr lang="en-US" baseline="0" dirty="0" smtClean="0"/>
              <a:t> weekly schedule</a:t>
            </a:r>
            <a:r>
              <a:rPr lang="en-US" dirty="0" smtClean="0"/>
              <a:t>, articles, and classroom rules for both hybrid and remote learning</a:t>
            </a:r>
          </a:p>
          <a:p>
            <a:pPr marL="0" lvl="0" indent="0" algn="l" rtl="0">
              <a:spcBef>
                <a:spcPts val="0"/>
              </a:spcBef>
              <a:spcAft>
                <a:spcPts val="0"/>
              </a:spcAft>
              <a:buNone/>
            </a:pP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Teachers are integrating other applications into Classroom and making content available all in one area making it easy to access for students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Collaboration is occurring in classroom real-time with the use of Drive, Docs, and Sheets where content can be shared, updated, and real-time feedback can be given</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a Parent/Guardian you can receive email summaries about your student’s activity in Classroom.</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 need to sign up for a Google Classroom – Teachers will send out a invite to your personal email the District has on file – You have 120 days to accept your invitation – If you didn’t receive a invitation, please reach out to the student’s teacher</a:t>
            </a:r>
          </a:p>
          <a:p>
            <a:pPr marL="0" lvl="0" indent="0" algn="l" rtl="0">
              <a:spcBef>
                <a:spcPts val="0"/>
              </a:spcBef>
              <a:spcAft>
                <a:spcPts val="0"/>
              </a:spcAft>
              <a:buNone/>
            </a:pPr>
            <a:r>
              <a:rPr lang="en-US" dirty="0"/>
              <a:t>You can choose to receive daily or weekly summaries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Summaries include:</a:t>
            </a:r>
          </a:p>
          <a:p>
            <a:pPr marL="0" lvl="0" indent="0" algn="l" rtl="0">
              <a:spcBef>
                <a:spcPts val="0"/>
              </a:spcBef>
              <a:spcAft>
                <a:spcPts val="0"/>
              </a:spcAft>
              <a:buNone/>
            </a:pPr>
            <a:endParaRPr lang="en-US" dirty="0"/>
          </a:p>
          <a:p>
            <a:r>
              <a:rPr lang="en-US" sz="1100" b="0" i="0" u="none" strike="noStrike" cap="none" dirty="0">
                <a:solidFill>
                  <a:srgbClr val="000000"/>
                </a:solidFill>
                <a:effectLst/>
                <a:latin typeface="Arial"/>
                <a:ea typeface="Arial"/>
                <a:cs typeface="Arial"/>
                <a:sym typeface="Arial"/>
              </a:rPr>
              <a:t>Missing work—Work that’s late at the time the email was sent</a:t>
            </a:r>
          </a:p>
          <a:p>
            <a:r>
              <a:rPr lang="en-US" sz="1100" b="0" i="0" u="none" strike="noStrike" cap="none" dirty="0">
                <a:solidFill>
                  <a:srgbClr val="000000"/>
                </a:solidFill>
                <a:effectLst/>
                <a:latin typeface="Arial"/>
                <a:ea typeface="Arial"/>
                <a:cs typeface="Arial"/>
                <a:sym typeface="Arial"/>
              </a:rPr>
              <a:t>Upcoming work—Work that’s due today and tomorrow (for daily emails) or work that’s due in the upcoming week (for weekly emails)</a:t>
            </a:r>
          </a:p>
          <a:p>
            <a:r>
              <a:rPr lang="en-US" sz="1100" b="0" i="0" u="none" strike="noStrike" cap="none" dirty="0">
                <a:solidFill>
                  <a:srgbClr val="000000"/>
                </a:solidFill>
                <a:effectLst/>
                <a:latin typeface="Arial"/>
                <a:ea typeface="Arial"/>
                <a:cs typeface="Arial"/>
                <a:sym typeface="Arial"/>
              </a:rPr>
              <a:t>Class activity—Announcements, assignments, and questions recently posted by teachers</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Once you have accepted your invitation, you can change your Summary settings and update your Frequency on how often you receive communications if you feel it’s necessary. </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Show</a:t>
            </a:r>
            <a:r>
              <a:rPr lang="en-US" baseline="0" dirty="0" smtClean="0"/>
              <a:t> them where to navigate to make that change</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Navigate to classroom.google.com/</a:t>
            </a:r>
            <a:r>
              <a:rPr lang="en-US" baseline="0" dirty="0" err="1" smtClean="0"/>
              <a:t>gs</a:t>
            </a:r>
            <a:endParaRPr lang="en-US" baseline="0" dirty="0" smtClean="0"/>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Click Settings</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Under frequency click the down arrow to make your selection</a:t>
            </a:r>
            <a:endParaRPr dirty="0"/>
          </a:p>
        </p:txBody>
      </p:sp>
    </p:spTree>
    <p:extLst>
      <p:ext uri="{BB962C8B-B14F-4D97-AF65-F5344CB8AC3E}">
        <p14:creationId xmlns:p14="http://schemas.microsoft.com/office/powerpoint/2010/main" val="2642221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Logging into Google Classroom is a little different if you are using a Personal Device or a District Issued Device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Personal Device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Open Google Chrome and navigate to classroom.google.com</a:t>
            </a:r>
          </a:p>
          <a:p>
            <a:pPr marL="0" lvl="0" indent="0" algn="l" rtl="0">
              <a:spcBef>
                <a:spcPts val="0"/>
              </a:spcBef>
              <a:spcAft>
                <a:spcPts val="0"/>
              </a:spcAft>
              <a:buNone/>
            </a:pPr>
            <a:r>
              <a:rPr lang="en-US" dirty="0"/>
              <a:t>Click the Sign in Button – login your student with the following – </a:t>
            </a:r>
            <a:r>
              <a:rPr lang="en-US" dirty="0" err="1"/>
              <a:t>firstnamelastname@aecsd.education</a:t>
            </a:r>
            <a:endParaRPr lang="en-US" dirty="0"/>
          </a:p>
          <a:p>
            <a:pPr marL="0" lvl="0" indent="0" algn="l" rtl="0">
              <a:spcBef>
                <a:spcPts val="0"/>
              </a:spcBef>
              <a:spcAft>
                <a:spcPts val="0"/>
              </a:spcAft>
              <a:buNone/>
            </a:pPr>
            <a:r>
              <a:rPr lang="en-US" dirty="0"/>
              <a:t>Click on the Grid in the upper right hand corner and select Google Classroom the options</a:t>
            </a:r>
          </a:p>
          <a:p>
            <a:pPr marL="0" lvl="0" indent="0" algn="l" rtl="0">
              <a:spcBef>
                <a:spcPts val="0"/>
              </a:spcBef>
              <a:spcAft>
                <a:spcPts val="0"/>
              </a:spcAft>
              <a:buNone/>
            </a:pPr>
            <a:r>
              <a:rPr lang="en-US" dirty="0"/>
              <a:t>Classes will be listed to Join or Access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District Issued Chromebook</a:t>
            </a:r>
          </a:p>
          <a:p>
            <a:pPr marL="0" lvl="0" indent="0" algn="l" rtl="0">
              <a:spcBef>
                <a:spcPts val="0"/>
              </a:spcBef>
              <a:spcAft>
                <a:spcPts val="0"/>
              </a:spcAft>
              <a:buNone/>
            </a:pPr>
            <a:r>
              <a:rPr lang="en-US" dirty="0"/>
              <a:t>Log into the Chromebook</a:t>
            </a:r>
          </a:p>
          <a:p>
            <a:pPr marL="0" lvl="0" indent="0" algn="l" rtl="0">
              <a:spcBef>
                <a:spcPts val="0"/>
              </a:spcBef>
              <a:spcAft>
                <a:spcPts val="0"/>
              </a:spcAft>
              <a:buNone/>
            </a:pPr>
            <a:r>
              <a:rPr lang="en-US" dirty="0"/>
              <a:t>Click the circle in the bottom left corner</a:t>
            </a:r>
          </a:p>
          <a:p>
            <a:pPr marL="0" lvl="0" indent="0" algn="l" rtl="0">
              <a:spcBef>
                <a:spcPts val="0"/>
              </a:spcBef>
              <a:spcAft>
                <a:spcPts val="0"/>
              </a:spcAft>
              <a:buNone/>
            </a:pPr>
            <a:r>
              <a:rPr lang="en-US" dirty="0"/>
              <a:t>Click the up arrow in the center to display apps</a:t>
            </a:r>
          </a:p>
          <a:p>
            <a:pPr marL="0" lvl="0" indent="0" algn="l" rtl="0">
              <a:spcBef>
                <a:spcPts val="0"/>
              </a:spcBef>
              <a:spcAft>
                <a:spcPts val="0"/>
              </a:spcAft>
              <a:buNone/>
            </a:pPr>
            <a:r>
              <a:rPr lang="en-US" dirty="0"/>
              <a:t>Select Google Classroom</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The Stream is the social hub of Google Classroom (think something like Facebook). This is where announcements can be made by the teacher. Students are able to share resources or ask questions. Any assignments created on the Classwork tab are announced on the Stream</a:t>
            </a:r>
            <a:r>
              <a:rPr lang="en-US" sz="1100" b="0" i="0" u="none" strike="noStrike" cap="none" dirty="0" smtClean="0">
                <a:solidFill>
                  <a:srgbClr val="000000"/>
                </a:solidFill>
                <a:effectLst/>
                <a:latin typeface="Arial"/>
                <a:ea typeface="Arial"/>
                <a:cs typeface="Arial"/>
                <a:sym typeface="Arial"/>
              </a:rPr>
              <a:t>.</a:t>
            </a:r>
          </a:p>
          <a:p>
            <a:pPr marL="0" lvl="0" indent="0" algn="l" rtl="0">
              <a:spcBef>
                <a:spcPts val="0"/>
              </a:spcBef>
              <a:spcAft>
                <a:spcPts val="0"/>
              </a:spcAft>
              <a:buNone/>
            </a:pPr>
            <a:endParaRPr lang="en-US" sz="1100" b="0" i="0" u="none" strike="noStrike" cap="none" dirty="0" smtClean="0">
              <a:solidFill>
                <a:srgbClr val="000000"/>
              </a:solidFill>
              <a:effectLst/>
              <a:latin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cs typeface="Arial"/>
                <a:sym typeface="Arial"/>
              </a:rPr>
              <a:t>Show the feed</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student’s classwork tab is their primary workspace.  Here they will access their assignments and quizzes, post/respond to questions and access course materials.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They can view the details of assignments by clicking on a individual assignment and clicking “View assignment</a:t>
            </a:r>
            <a:r>
              <a:rPr lang="en-US" dirty="0" smtClean="0"/>
              <a:t>”</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Show</a:t>
            </a:r>
            <a:r>
              <a:rPr lang="en-US" baseline="0" dirty="0" smtClean="0"/>
              <a:t> Classwork</a:t>
            </a:r>
            <a:endParaRPr dirty="0"/>
          </a:p>
        </p:txBody>
      </p:sp>
    </p:spTree>
    <p:extLst>
      <p:ext uri="{BB962C8B-B14F-4D97-AF65-F5344CB8AC3E}">
        <p14:creationId xmlns:p14="http://schemas.microsoft.com/office/powerpoint/2010/main" val="1068019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Students can turn in assignments simply by clicking the “Turn In” button in the top right corner of the screen.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One common mistake we see is students accidently submit an assignment with no work attached.  If they need to resubmit the assignment they can simply click the Un-submit button on the right hand side of the page and then click the turn in button again once the work is attached and/or corrected.</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Guardian Summaries you will receive in email are only text summaries of what the student has completed.  In order to help your student, you must have the student login and work through Classroom together.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Please note, you can get a quick glance at the outstanding work the student needs to complete by clicking the To-Do page in the top left corner.  That will show all assignments for all classes that are due, missing and completed.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Clicking on the Calendar icon will provide a view of all assignments as well as their due dates</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2195400" y="1915625"/>
            <a:ext cx="53079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912025" y="2116750"/>
            <a:ext cx="58026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 name="Google Shape;14;p3"/>
          <p:cNvSpPr txBox="1">
            <a:spLocks noGrp="1"/>
          </p:cNvSpPr>
          <p:nvPr>
            <p:ph type="subTitle" idx="1"/>
          </p:nvPr>
        </p:nvSpPr>
        <p:spPr>
          <a:xfrm>
            <a:off x="1912025" y="3144851"/>
            <a:ext cx="58026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666666"/>
              </a:buClr>
              <a:buSzPts val="1800"/>
              <a:buNone/>
              <a:defRPr sz="1800" i="1">
                <a:solidFill>
                  <a:srgbClr val="666666"/>
                </a:solidFill>
              </a:defRPr>
            </a:lvl1pPr>
            <a:lvl2pPr lvl="1" rtl="0">
              <a:spcBef>
                <a:spcPts val="0"/>
              </a:spcBef>
              <a:spcAft>
                <a:spcPts val="0"/>
              </a:spcAft>
              <a:buClr>
                <a:srgbClr val="666666"/>
              </a:buClr>
              <a:buSzPts val="1800"/>
              <a:buNone/>
              <a:defRPr sz="1800" i="1">
                <a:solidFill>
                  <a:srgbClr val="666666"/>
                </a:solidFill>
              </a:defRPr>
            </a:lvl2pPr>
            <a:lvl3pPr lvl="2" rtl="0">
              <a:spcBef>
                <a:spcPts val="0"/>
              </a:spcBef>
              <a:spcAft>
                <a:spcPts val="0"/>
              </a:spcAft>
              <a:buClr>
                <a:srgbClr val="666666"/>
              </a:buClr>
              <a:buSzPts val="1800"/>
              <a:buNone/>
              <a:defRPr sz="1800" i="1">
                <a:solidFill>
                  <a:srgbClr val="666666"/>
                </a:solidFill>
              </a:defRPr>
            </a:lvl3pPr>
            <a:lvl4pPr lvl="3" rtl="0">
              <a:spcBef>
                <a:spcPts val="0"/>
              </a:spcBef>
              <a:spcAft>
                <a:spcPts val="0"/>
              </a:spcAft>
              <a:buClr>
                <a:srgbClr val="666666"/>
              </a:buClr>
              <a:buSzPts val="1800"/>
              <a:buNone/>
              <a:defRPr i="1">
                <a:solidFill>
                  <a:srgbClr val="666666"/>
                </a:solidFill>
              </a:defRPr>
            </a:lvl4pPr>
            <a:lvl5pPr lvl="4" rtl="0">
              <a:spcBef>
                <a:spcPts val="0"/>
              </a:spcBef>
              <a:spcAft>
                <a:spcPts val="0"/>
              </a:spcAft>
              <a:buClr>
                <a:srgbClr val="666666"/>
              </a:buClr>
              <a:buSzPts val="1800"/>
              <a:buNone/>
              <a:defRPr i="1">
                <a:solidFill>
                  <a:srgbClr val="666666"/>
                </a:solidFill>
              </a:defRPr>
            </a:lvl5pPr>
            <a:lvl6pPr lvl="5" rtl="0">
              <a:spcBef>
                <a:spcPts val="0"/>
              </a:spcBef>
              <a:spcAft>
                <a:spcPts val="0"/>
              </a:spcAft>
              <a:buClr>
                <a:srgbClr val="666666"/>
              </a:buClr>
              <a:buSzPts val="1800"/>
              <a:buNone/>
              <a:defRPr i="1">
                <a:solidFill>
                  <a:srgbClr val="666666"/>
                </a:solidFill>
              </a:defRPr>
            </a:lvl6pPr>
            <a:lvl7pPr lvl="6" rtl="0">
              <a:spcBef>
                <a:spcPts val="0"/>
              </a:spcBef>
              <a:spcAft>
                <a:spcPts val="0"/>
              </a:spcAft>
              <a:buClr>
                <a:srgbClr val="666666"/>
              </a:buClr>
              <a:buSzPts val="1800"/>
              <a:buNone/>
              <a:defRPr i="1">
                <a:solidFill>
                  <a:srgbClr val="666666"/>
                </a:solidFill>
              </a:defRPr>
            </a:lvl7pPr>
            <a:lvl8pPr lvl="7" rtl="0">
              <a:spcBef>
                <a:spcPts val="0"/>
              </a:spcBef>
              <a:spcAft>
                <a:spcPts val="0"/>
              </a:spcAft>
              <a:buClr>
                <a:srgbClr val="666666"/>
              </a:buClr>
              <a:buSzPts val="1800"/>
              <a:buNone/>
              <a:defRPr i="1">
                <a:solidFill>
                  <a:srgbClr val="666666"/>
                </a:solidFill>
              </a:defRPr>
            </a:lvl8pPr>
            <a:lvl9pPr lvl="8" rtl="0">
              <a:spcBef>
                <a:spcPts val="0"/>
              </a:spcBef>
              <a:spcAft>
                <a:spcPts val="0"/>
              </a:spcAft>
              <a:buClr>
                <a:srgbClr val="666666"/>
              </a:buClr>
              <a:buSzPts val="1800"/>
              <a:buNone/>
              <a:defRPr i="1">
                <a:solidFill>
                  <a:srgbClr val="666666"/>
                </a:solidFill>
              </a:defRPr>
            </a:lvl9pPr>
          </a:lstStyle>
          <a:p>
            <a:endParaRPr/>
          </a:p>
        </p:txBody>
      </p:sp>
      <p:sp>
        <p:nvSpPr>
          <p:cNvPr id="15" name="Google Shape;15;p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2" name="Google Shape;22;p5"/>
          <p:cNvSpPr txBox="1">
            <a:spLocks noGrp="1"/>
          </p:cNvSpPr>
          <p:nvPr>
            <p:ph type="body" idx="1"/>
          </p:nvPr>
        </p:nvSpPr>
        <p:spPr>
          <a:xfrm>
            <a:off x="1556175" y="1378821"/>
            <a:ext cx="6616800" cy="3042300"/>
          </a:xfrm>
          <a:prstGeom prst="rect">
            <a:avLst/>
          </a:prstGeom>
        </p:spPr>
        <p:txBody>
          <a:bodyPr spcFirstLastPara="1" wrap="square" lIns="91425" tIns="91425" rIns="91425" bIns="91425" anchor="t" anchorCtr="0">
            <a:noAutofit/>
          </a:bodyPr>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23" name="Google Shape;23;p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24" name="Google Shape;24;p5"/>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7" name="Google Shape;27;p6"/>
          <p:cNvSpPr txBox="1">
            <a:spLocks noGrp="1"/>
          </p:cNvSpPr>
          <p:nvPr>
            <p:ph type="body" idx="1"/>
          </p:nvPr>
        </p:nvSpPr>
        <p:spPr>
          <a:xfrm>
            <a:off x="1556175" y="1479375"/>
            <a:ext cx="3211800" cy="3598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8" name="Google Shape;28;p6"/>
          <p:cNvSpPr txBox="1">
            <a:spLocks noGrp="1"/>
          </p:cNvSpPr>
          <p:nvPr>
            <p:ph type="body" idx="2"/>
          </p:nvPr>
        </p:nvSpPr>
        <p:spPr>
          <a:xfrm>
            <a:off x="4961272" y="1479375"/>
            <a:ext cx="3211800" cy="3598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9" name="Google Shape;29;p6"/>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30" name="Google Shape;30;p6"/>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3" name="Google Shape;33;p7"/>
          <p:cNvSpPr txBox="1">
            <a:spLocks noGrp="1"/>
          </p:cNvSpPr>
          <p:nvPr>
            <p:ph type="body" idx="1"/>
          </p:nvPr>
        </p:nvSpPr>
        <p:spPr>
          <a:xfrm>
            <a:off x="1556175" y="1419658"/>
            <a:ext cx="2132700" cy="34602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4" name="Google Shape;34;p7"/>
          <p:cNvSpPr txBox="1">
            <a:spLocks noGrp="1"/>
          </p:cNvSpPr>
          <p:nvPr>
            <p:ph type="body" idx="2"/>
          </p:nvPr>
        </p:nvSpPr>
        <p:spPr>
          <a:xfrm>
            <a:off x="3798226" y="1419658"/>
            <a:ext cx="2132700" cy="34602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5" name="Google Shape;35;p7"/>
          <p:cNvSpPr txBox="1">
            <a:spLocks noGrp="1"/>
          </p:cNvSpPr>
          <p:nvPr>
            <p:ph type="body" idx="3"/>
          </p:nvPr>
        </p:nvSpPr>
        <p:spPr>
          <a:xfrm>
            <a:off x="6040277" y="1419658"/>
            <a:ext cx="2132700" cy="34602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6" name="Google Shape;36;p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37" name="Google Shape;37;p7"/>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9"/>
          <p:cNvSpPr txBox="1">
            <a:spLocks noGrp="1"/>
          </p:cNvSpPr>
          <p:nvPr>
            <p:ph type="body" idx="1"/>
          </p:nvPr>
        </p:nvSpPr>
        <p:spPr>
          <a:xfrm>
            <a:off x="1592350" y="3640275"/>
            <a:ext cx="6562500" cy="519600"/>
          </a:xfrm>
          <a:prstGeom prst="rect">
            <a:avLst/>
          </a:prstGeom>
        </p:spPr>
        <p:txBody>
          <a:bodyPr spcFirstLastPara="1" wrap="square" lIns="91425" tIns="91425" rIns="91425" bIns="91425" anchor="t" anchorCtr="0">
            <a:noAutofit/>
          </a:bodyPr>
          <a:lstStyle>
            <a:lvl1pPr marL="457200" lvl="0" indent="-228600">
              <a:spcBef>
                <a:spcPts val="360"/>
              </a:spcBef>
              <a:spcAft>
                <a:spcPts val="0"/>
              </a:spcAft>
              <a:buClr>
                <a:srgbClr val="666666"/>
              </a:buClr>
              <a:buSzPts val="1600"/>
              <a:buNone/>
              <a:defRPr sz="1600" i="1">
                <a:solidFill>
                  <a:srgbClr val="666666"/>
                </a:solidFill>
              </a:defRPr>
            </a:lvl1pPr>
          </a:lstStyle>
          <a:p>
            <a:endParaRPr/>
          </a:p>
        </p:txBody>
      </p:sp>
      <p:sp>
        <p:nvSpPr>
          <p:cNvPr id="44" name="Google Shape;44;p9"/>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45" name="Google Shape;45;p9"/>
          <p:cNvCxnSpPr/>
          <p:nvPr/>
        </p:nvCxnSpPr>
        <p:spPr>
          <a:xfrm>
            <a:off x="1706950" y="3643125"/>
            <a:ext cx="63213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9">
            <a:alphaModFix/>
          </a:blip>
          <a:stretch>
            <a:fillRect/>
          </a:stretch>
        </a:blipFill>
        <a:effectLst/>
      </p:bgPr>
    </p:bg>
    <p:spTree>
      <p:nvGrpSpPr>
        <p:cNvPr id="1" name="Shape 5"/>
        <p:cNvGrpSpPr/>
        <p:nvPr/>
      </p:nvGrpSpPr>
      <p:grpSpPr>
        <a:xfrm>
          <a:off x="0" y="0"/>
          <a:ext cx="0" cy="0"/>
          <a:chOff x="0" y="0"/>
          <a:chExt cx="0" cy="0"/>
        </a:xfrm>
      </p:grpSpPr>
      <p:pic>
        <p:nvPicPr>
          <p:cNvPr id="6" name="Google Shape;6;p1" descr="libro.png"/>
          <p:cNvPicPr preferRelativeResize="0"/>
          <p:nvPr/>
        </p:nvPicPr>
        <p:blipFill>
          <a:blip r:embed="rId10">
            <a:alphaModFix/>
          </a:blip>
          <a:stretch>
            <a:fillRect/>
          </a:stretch>
        </p:blipFill>
        <p:spPr>
          <a:xfrm>
            <a:off x="0" y="0"/>
            <a:ext cx="9144000" cy="5143500"/>
          </a:xfrm>
          <a:prstGeom prst="rect">
            <a:avLst/>
          </a:prstGeom>
          <a:noFill/>
          <a:ln>
            <a:noFill/>
          </a:ln>
        </p:spPr>
      </p:pic>
      <p:sp>
        <p:nvSpPr>
          <p:cNvPr id="7" name="Google Shape;7;p1"/>
          <p:cNvSpPr txBox="1">
            <a:spLocks noGrp="1"/>
          </p:cNvSpPr>
          <p:nvPr>
            <p:ph type="title"/>
          </p:nvPr>
        </p:nvSpPr>
        <p:spPr>
          <a:xfrm>
            <a:off x="1556175" y="719375"/>
            <a:ext cx="6616800" cy="6999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1pPr>
            <a:lvl2pPr lvl="1">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2pPr>
            <a:lvl3pPr lvl="2">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3pPr>
            <a:lvl4pPr lvl="3">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4pPr>
            <a:lvl5pPr lvl="4">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5pPr>
            <a:lvl6pPr lvl="5">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6pPr>
            <a:lvl7pPr lvl="6">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7pPr>
            <a:lvl8pPr lvl="7">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8pPr>
            <a:lvl9pPr lvl="8">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9pPr>
          </a:lstStyle>
          <a:p>
            <a:endParaRPr/>
          </a:p>
        </p:txBody>
      </p:sp>
      <p:sp>
        <p:nvSpPr>
          <p:cNvPr id="8" name="Google Shape;8;p1"/>
          <p:cNvSpPr txBox="1">
            <a:spLocks noGrp="1"/>
          </p:cNvSpPr>
          <p:nvPr>
            <p:ph type="body" idx="1"/>
          </p:nvPr>
        </p:nvSpPr>
        <p:spPr>
          <a:xfrm>
            <a:off x="1556175" y="1378821"/>
            <a:ext cx="6616800" cy="30423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Font typeface="Tinos"/>
              <a:buChar char="◈"/>
              <a:defRPr sz="3000">
                <a:solidFill>
                  <a:schemeClr val="dk1"/>
                </a:solidFill>
                <a:latin typeface="Tinos"/>
                <a:ea typeface="Tinos"/>
                <a:cs typeface="Tinos"/>
                <a:sym typeface="Tinos"/>
              </a:defRPr>
            </a:lvl1pPr>
            <a:lvl2pPr marL="914400" lvl="1"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2pPr>
            <a:lvl3pPr marL="1371600" lvl="2"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3pPr>
            <a:lvl4pPr marL="1828800" lvl="3"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4pPr>
            <a:lvl5pPr marL="2286000" lvl="4"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5pPr>
            <a:lvl6pPr marL="2743200" lvl="5"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6pPr>
            <a:lvl7pPr marL="3200400" lvl="6"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7pPr>
            <a:lvl8pPr marL="3657600" lvl="7"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8pPr>
            <a:lvl9pPr marL="4114800" lvl="8"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9pPr>
          </a:lstStyle>
          <a:p>
            <a:endParaRPr/>
          </a:p>
        </p:txBody>
      </p:sp>
      <p:sp>
        <p:nvSpPr>
          <p:cNvPr id="9" name="Google Shape;9;p1"/>
          <p:cNvSpPr txBox="1">
            <a:spLocks noGrp="1"/>
          </p:cNvSpPr>
          <p:nvPr>
            <p:ph type="sldNum" idx="12"/>
          </p:nvPr>
        </p:nvSpPr>
        <p:spPr>
          <a:xfrm>
            <a:off x="7899350" y="4098426"/>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Tinos"/>
                <a:ea typeface="Tinos"/>
                <a:cs typeface="Tinos"/>
                <a:sym typeface="Tinos"/>
              </a:defRPr>
            </a:lvl1pPr>
            <a:lvl2pPr lvl="1" algn="r">
              <a:buNone/>
              <a:defRPr sz="1200">
                <a:solidFill>
                  <a:schemeClr val="dk2"/>
                </a:solidFill>
                <a:latin typeface="Tinos"/>
                <a:ea typeface="Tinos"/>
                <a:cs typeface="Tinos"/>
                <a:sym typeface="Tinos"/>
              </a:defRPr>
            </a:lvl2pPr>
            <a:lvl3pPr lvl="2" algn="r">
              <a:buNone/>
              <a:defRPr sz="1200">
                <a:solidFill>
                  <a:schemeClr val="dk2"/>
                </a:solidFill>
                <a:latin typeface="Tinos"/>
                <a:ea typeface="Tinos"/>
                <a:cs typeface="Tinos"/>
                <a:sym typeface="Tinos"/>
              </a:defRPr>
            </a:lvl3pPr>
            <a:lvl4pPr lvl="3" algn="r">
              <a:buNone/>
              <a:defRPr sz="1200">
                <a:solidFill>
                  <a:schemeClr val="dk2"/>
                </a:solidFill>
                <a:latin typeface="Tinos"/>
                <a:ea typeface="Tinos"/>
                <a:cs typeface="Tinos"/>
                <a:sym typeface="Tinos"/>
              </a:defRPr>
            </a:lvl4pPr>
            <a:lvl5pPr lvl="4" algn="r">
              <a:buNone/>
              <a:defRPr sz="1200">
                <a:solidFill>
                  <a:schemeClr val="dk2"/>
                </a:solidFill>
                <a:latin typeface="Tinos"/>
                <a:ea typeface="Tinos"/>
                <a:cs typeface="Tinos"/>
                <a:sym typeface="Tinos"/>
              </a:defRPr>
            </a:lvl5pPr>
            <a:lvl6pPr lvl="5" algn="r">
              <a:buNone/>
              <a:defRPr sz="1200">
                <a:solidFill>
                  <a:schemeClr val="dk2"/>
                </a:solidFill>
                <a:latin typeface="Tinos"/>
                <a:ea typeface="Tinos"/>
                <a:cs typeface="Tinos"/>
                <a:sym typeface="Tinos"/>
              </a:defRPr>
            </a:lvl6pPr>
            <a:lvl7pPr lvl="6" algn="r">
              <a:buNone/>
              <a:defRPr sz="1200">
                <a:solidFill>
                  <a:schemeClr val="dk2"/>
                </a:solidFill>
                <a:latin typeface="Tinos"/>
                <a:ea typeface="Tinos"/>
                <a:cs typeface="Tinos"/>
                <a:sym typeface="Tinos"/>
              </a:defRPr>
            </a:lvl7pPr>
            <a:lvl8pPr lvl="7" algn="r">
              <a:buNone/>
              <a:defRPr sz="1200">
                <a:solidFill>
                  <a:schemeClr val="dk2"/>
                </a:solidFill>
                <a:latin typeface="Tinos"/>
                <a:ea typeface="Tinos"/>
                <a:cs typeface="Tinos"/>
                <a:sym typeface="Tinos"/>
              </a:defRPr>
            </a:lvl8pPr>
            <a:lvl9pPr lvl="8" algn="r">
              <a:buNone/>
              <a:defRPr sz="1200">
                <a:solidFill>
                  <a:schemeClr val="dk2"/>
                </a:solidFill>
                <a:latin typeface="Tinos"/>
                <a:ea typeface="Tinos"/>
                <a:cs typeface="Tinos"/>
                <a:sym typeface="Tino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7"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hyperlink" Target="mailto:ihelp@aecsd.education"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hyperlink" Target="http://aecsd.educat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2"/>
          <p:cNvSpPr txBox="1">
            <a:spLocks noGrp="1"/>
          </p:cNvSpPr>
          <p:nvPr>
            <p:ph type="ctrTitle"/>
          </p:nvPr>
        </p:nvSpPr>
        <p:spPr>
          <a:xfrm>
            <a:off x="2195400" y="1915625"/>
            <a:ext cx="6103774"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District Parent Council</a:t>
            </a:r>
            <a:endParaRPr dirty="0"/>
          </a:p>
        </p:txBody>
      </p:sp>
      <p:sp>
        <p:nvSpPr>
          <p:cNvPr id="2" name="TextBox 1"/>
          <p:cNvSpPr txBox="1"/>
          <p:nvPr/>
        </p:nvSpPr>
        <p:spPr>
          <a:xfrm>
            <a:off x="4114799" y="2912165"/>
            <a:ext cx="3756991" cy="954107"/>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Tinos" panose="020B0604020202020204" charset="0"/>
                <a:ea typeface="Tinos" panose="020B0604020202020204" charset="0"/>
                <a:cs typeface="Tinos" panose="020B0604020202020204" charset="0"/>
              </a:rPr>
              <a:t>Google Classroom</a:t>
            </a:r>
          </a:p>
          <a:p>
            <a:pPr marL="342900" indent="-342900">
              <a:buFont typeface="Arial" panose="020B0604020202020204" pitchFamily="34" charset="0"/>
              <a:buChar char="•"/>
            </a:pPr>
            <a:r>
              <a:rPr lang="en-US" sz="2800" dirty="0" err="1">
                <a:latin typeface="Tinos" panose="020B0604020202020204" charset="0"/>
                <a:ea typeface="Tinos" panose="020B0604020202020204" charset="0"/>
                <a:cs typeface="Tinos" panose="020B0604020202020204" charset="0"/>
              </a:rPr>
              <a:t>Classlink</a:t>
            </a:r>
            <a:endParaRPr lang="en-US" sz="2800" dirty="0">
              <a:latin typeface="Tinos" panose="020B0604020202020204" charset="0"/>
              <a:ea typeface="Tinos" panose="020B0604020202020204" charset="0"/>
              <a:cs typeface="Tinos" panose="020B0604020202020204" charset="0"/>
            </a:endParaRPr>
          </a:p>
        </p:txBody>
      </p:sp>
      <p:sp>
        <p:nvSpPr>
          <p:cNvPr id="3" name="TextBox 2">
            <a:extLst>
              <a:ext uri="{FF2B5EF4-FFF2-40B4-BE49-F238E27FC236}">
                <a16:creationId xmlns:a16="http://schemas.microsoft.com/office/drawing/2014/main" id="{8090285A-5BD3-4150-9F3B-4879EDD909AF}"/>
              </a:ext>
            </a:extLst>
          </p:cNvPr>
          <p:cNvSpPr txBox="1"/>
          <p:nvPr/>
        </p:nvSpPr>
        <p:spPr>
          <a:xfrm>
            <a:off x="1128197" y="4173297"/>
            <a:ext cx="3860352" cy="400110"/>
          </a:xfrm>
          <a:prstGeom prst="rect">
            <a:avLst/>
          </a:prstGeom>
          <a:noFill/>
        </p:spPr>
        <p:txBody>
          <a:bodyPr wrap="none" rtlCol="0">
            <a:spAutoFit/>
          </a:bodyPr>
          <a:lstStyle/>
          <a:p>
            <a:pPr algn="ctr"/>
            <a:r>
              <a:rPr lang="en-US" sz="2000" b="1" dirty="0" smtClean="0">
                <a:latin typeface="Oswald" panose="020B0604020202020204" charset="0"/>
              </a:rPr>
              <a:t>Tom Bunn – Director of Technology</a:t>
            </a:r>
            <a:endParaRPr lang="en-US" sz="2000" b="1" dirty="0">
              <a:latin typeface="Oswald" panose="020B060402020202020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ctrTitle" idx="4294967295"/>
          </p:nvPr>
        </p:nvSpPr>
        <p:spPr>
          <a:xfrm>
            <a:off x="1656835" y="645429"/>
            <a:ext cx="4999997"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dirty="0"/>
              <a:t>Limiting Google </a:t>
            </a:r>
            <a:r>
              <a:rPr lang="en-US" sz="2800" dirty="0"/>
              <a:t>Classroom</a:t>
            </a:r>
            <a:r>
              <a:rPr lang="en-US" sz="3200" dirty="0"/>
              <a:t> Notifications</a:t>
            </a:r>
            <a:endParaRPr sz="3200" dirty="0"/>
          </a:p>
        </p:txBody>
      </p:sp>
      <p:sp>
        <p:nvSpPr>
          <p:cNvPr id="105" name="Google Shape;105;p18"/>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10" name="Google Shape;100;p18"/>
          <p:cNvSpPr txBox="1">
            <a:spLocks/>
          </p:cNvSpPr>
          <p:nvPr/>
        </p:nvSpPr>
        <p:spPr>
          <a:xfrm>
            <a:off x="1572805" y="1820654"/>
            <a:ext cx="5221187" cy="7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dk1"/>
              </a:buClr>
              <a:buSzPts val="3000"/>
              <a:buFont typeface="Tinos"/>
              <a:buChar char="◈"/>
              <a:defRPr sz="3000" b="0" i="0" u="none" strike="noStrike" cap="none">
                <a:solidFill>
                  <a:schemeClr val="dk1"/>
                </a:solidFill>
                <a:latin typeface="Tinos"/>
                <a:ea typeface="Tinos"/>
                <a:cs typeface="Tinos"/>
                <a:sym typeface="Tinos"/>
              </a:defRPr>
            </a:lvl1pPr>
            <a:lvl2pPr marL="914400" marR="0" lvl="1" indent="-381000" algn="l" rtl="0">
              <a:lnSpc>
                <a:spcPct val="100000"/>
              </a:lnSpc>
              <a:spcBef>
                <a:spcPts val="0"/>
              </a:spcBef>
              <a:spcAft>
                <a:spcPts val="0"/>
              </a:spcAft>
              <a:buClr>
                <a:schemeClr val="dk1"/>
              </a:buClr>
              <a:buSzPts val="2400"/>
              <a:buFont typeface="Tinos"/>
              <a:buChar char="◆"/>
              <a:defRPr sz="2400" b="0" i="0" u="none" strike="noStrike" cap="none">
                <a:solidFill>
                  <a:schemeClr val="dk1"/>
                </a:solidFill>
                <a:latin typeface="Tinos"/>
                <a:ea typeface="Tinos"/>
                <a:cs typeface="Tinos"/>
                <a:sym typeface="Tinos"/>
              </a:defRPr>
            </a:lvl2pPr>
            <a:lvl3pPr marL="1371600" marR="0" lvl="2" indent="-381000" algn="l" rtl="0">
              <a:lnSpc>
                <a:spcPct val="100000"/>
              </a:lnSpc>
              <a:spcBef>
                <a:spcPts val="0"/>
              </a:spcBef>
              <a:spcAft>
                <a:spcPts val="0"/>
              </a:spcAft>
              <a:buClr>
                <a:schemeClr val="dk1"/>
              </a:buClr>
              <a:buSzPts val="2400"/>
              <a:buFont typeface="Tinos"/>
              <a:buChar char="◇"/>
              <a:defRPr sz="2400" b="0" i="0" u="none" strike="noStrike" cap="none">
                <a:solidFill>
                  <a:schemeClr val="dk1"/>
                </a:solidFill>
                <a:latin typeface="Tinos"/>
                <a:ea typeface="Tinos"/>
                <a:cs typeface="Tinos"/>
                <a:sym typeface="Tinos"/>
              </a:defRPr>
            </a:lvl3pPr>
            <a:lvl4pPr marL="1828800" marR="0" lvl="3"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4pPr>
            <a:lvl5pPr marL="2286000" marR="0" lvl="4"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5pPr>
            <a:lvl6pPr marL="2743200" marR="0" lvl="5"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6pPr>
            <a:lvl7pPr marL="3200400" marR="0" lvl="6"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7pPr>
            <a:lvl8pPr marL="3657600" marR="0" lvl="7"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8pPr>
            <a:lvl9pPr marL="4114800" marR="0" lvl="8"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9pPr>
          </a:lstStyle>
          <a:p>
            <a:pPr marL="0" indent="0">
              <a:buFont typeface="Tinos"/>
              <a:buNone/>
            </a:pPr>
            <a:r>
              <a:rPr lang="en-US" sz="1600" dirty="0">
                <a:solidFill>
                  <a:schemeClr val="tx1"/>
                </a:solidFill>
              </a:rPr>
              <a:t>In Google Classroom, click Settings in the bottom left hand corner of the screen to access Classroom Notifications.</a:t>
            </a:r>
          </a:p>
          <a:p>
            <a:pPr marL="0" indent="0">
              <a:buFont typeface="Tinos"/>
              <a:buNone/>
            </a:pPr>
            <a:endParaRPr lang="en-US" sz="1600" dirty="0">
              <a:solidFill>
                <a:schemeClr val="tx1"/>
              </a:solidFill>
            </a:endParaRPr>
          </a:p>
          <a:p>
            <a:pPr marL="0" indent="0">
              <a:buFont typeface="Tinos"/>
              <a:buNone/>
            </a:pPr>
            <a:endParaRPr lang="en-US" sz="1600" dirty="0">
              <a:solidFill>
                <a:schemeClr val="tx1"/>
              </a:solidFill>
            </a:endParaRPr>
          </a:p>
          <a:p>
            <a:pPr marL="0" indent="0">
              <a:buFont typeface="Tinos"/>
              <a:buNone/>
            </a:pPr>
            <a:endParaRPr lang="en-US" sz="1600" dirty="0">
              <a:solidFill>
                <a:schemeClr val="tx1"/>
              </a:solidFill>
            </a:endParaRPr>
          </a:p>
          <a:p>
            <a:pPr marL="0" indent="0">
              <a:buFont typeface="Tinos"/>
              <a:buNone/>
            </a:pPr>
            <a:endParaRPr lang="en-US" sz="1600" dirty="0">
              <a:solidFill>
                <a:schemeClr val="tx1"/>
              </a:solidFill>
            </a:endParaRPr>
          </a:p>
        </p:txBody>
      </p:sp>
      <p:pic>
        <p:nvPicPr>
          <p:cNvPr id="4" name="Picture 3">
            <a:extLst>
              <a:ext uri="{FF2B5EF4-FFF2-40B4-BE49-F238E27FC236}">
                <a16:creationId xmlns:a16="http://schemas.microsoft.com/office/drawing/2014/main" id="{C1232714-5711-4286-B6CC-9B1C4686D661}"/>
              </a:ext>
            </a:extLst>
          </p:cNvPr>
          <p:cNvPicPr>
            <a:picLocks noChangeAspect="1"/>
          </p:cNvPicPr>
          <p:nvPr/>
        </p:nvPicPr>
        <p:blipFill>
          <a:blip r:embed="rId3"/>
          <a:stretch>
            <a:fillRect/>
          </a:stretch>
        </p:blipFill>
        <p:spPr>
          <a:xfrm>
            <a:off x="6793992" y="628138"/>
            <a:ext cx="1261872" cy="2099224"/>
          </a:xfrm>
          <a:prstGeom prst="rect">
            <a:avLst/>
          </a:prstGeom>
          <a:ln>
            <a:solidFill>
              <a:schemeClr val="tx1"/>
            </a:solidFill>
          </a:ln>
        </p:spPr>
      </p:pic>
      <p:sp>
        <p:nvSpPr>
          <p:cNvPr id="8" name="Google Shape;100;p18">
            <a:extLst>
              <a:ext uri="{FF2B5EF4-FFF2-40B4-BE49-F238E27FC236}">
                <a16:creationId xmlns:a16="http://schemas.microsoft.com/office/drawing/2014/main" id="{142FAF25-817A-4503-B87C-61408A7AD153}"/>
              </a:ext>
            </a:extLst>
          </p:cNvPr>
          <p:cNvSpPr txBox="1">
            <a:spLocks/>
          </p:cNvSpPr>
          <p:nvPr/>
        </p:nvSpPr>
        <p:spPr>
          <a:xfrm>
            <a:off x="1656835" y="2620878"/>
            <a:ext cx="6875245" cy="16950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dk1"/>
              </a:buClr>
              <a:buSzPts val="3000"/>
              <a:buFont typeface="Tinos"/>
              <a:buChar char="◈"/>
              <a:defRPr sz="3000" b="0" i="0" u="none" strike="noStrike" cap="none">
                <a:solidFill>
                  <a:schemeClr val="dk1"/>
                </a:solidFill>
                <a:latin typeface="Tinos"/>
                <a:ea typeface="Tinos"/>
                <a:cs typeface="Tinos"/>
                <a:sym typeface="Tinos"/>
              </a:defRPr>
            </a:lvl1pPr>
            <a:lvl2pPr marL="914400" marR="0" lvl="1" indent="-381000" algn="l" rtl="0">
              <a:lnSpc>
                <a:spcPct val="100000"/>
              </a:lnSpc>
              <a:spcBef>
                <a:spcPts val="0"/>
              </a:spcBef>
              <a:spcAft>
                <a:spcPts val="0"/>
              </a:spcAft>
              <a:buClr>
                <a:schemeClr val="dk1"/>
              </a:buClr>
              <a:buSzPts val="2400"/>
              <a:buFont typeface="Tinos"/>
              <a:buChar char="◆"/>
              <a:defRPr sz="2400" b="0" i="0" u="none" strike="noStrike" cap="none">
                <a:solidFill>
                  <a:schemeClr val="dk1"/>
                </a:solidFill>
                <a:latin typeface="Tinos"/>
                <a:ea typeface="Tinos"/>
                <a:cs typeface="Tinos"/>
                <a:sym typeface="Tinos"/>
              </a:defRPr>
            </a:lvl2pPr>
            <a:lvl3pPr marL="1371600" marR="0" lvl="2" indent="-381000" algn="l" rtl="0">
              <a:lnSpc>
                <a:spcPct val="100000"/>
              </a:lnSpc>
              <a:spcBef>
                <a:spcPts val="0"/>
              </a:spcBef>
              <a:spcAft>
                <a:spcPts val="0"/>
              </a:spcAft>
              <a:buClr>
                <a:schemeClr val="dk1"/>
              </a:buClr>
              <a:buSzPts val="2400"/>
              <a:buFont typeface="Tinos"/>
              <a:buChar char="◇"/>
              <a:defRPr sz="2400" b="0" i="0" u="none" strike="noStrike" cap="none">
                <a:solidFill>
                  <a:schemeClr val="dk1"/>
                </a:solidFill>
                <a:latin typeface="Tinos"/>
                <a:ea typeface="Tinos"/>
                <a:cs typeface="Tinos"/>
                <a:sym typeface="Tinos"/>
              </a:defRPr>
            </a:lvl3pPr>
            <a:lvl4pPr marL="1828800" marR="0" lvl="3"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4pPr>
            <a:lvl5pPr marL="2286000" marR="0" lvl="4"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5pPr>
            <a:lvl6pPr marL="2743200" marR="0" lvl="5"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6pPr>
            <a:lvl7pPr marL="3200400" marR="0" lvl="6"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7pPr>
            <a:lvl8pPr marL="3657600" marR="0" lvl="7"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8pPr>
            <a:lvl9pPr marL="4114800" marR="0" lvl="8"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9pPr>
          </a:lstStyle>
          <a:p>
            <a:pPr marL="0" indent="0">
              <a:buFont typeface="Tinos"/>
              <a:buNone/>
            </a:pPr>
            <a:r>
              <a:rPr lang="en-US" sz="1600" dirty="0">
                <a:solidFill>
                  <a:schemeClr val="tx1"/>
                </a:solidFill>
              </a:rPr>
              <a:t>It’s recommended to turn off all email notifications, with the exception of</a:t>
            </a:r>
          </a:p>
          <a:p>
            <a:pPr marL="285750" indent="-285750">
              <a:buSzPct val="100000"/>
              <a:buFont typeface="Arial" panose="020B0604020202020204" pitchFamily="34" charset="0"/>
              <a:buChar char="•"/>
            </a:pPr>
            <a:r>
              <a:rPr lang="en-US" sz="1600" dirty="0">
                <a:solidFill>
                  <a:schemeClr val="tx1"/>
                </a:solidFill>
              </a:rPr>
              <a:t>Private comments on work</a:t>
            </a:r>
          </a:p>
          <a:p>
            <a:pPr marL="285750" indent="-285750">
              <a:buSzPct val="100000"/>
              <a:buFont typeface="Arial" panose="020B0604020202020204" pitchFamily="34" charset="0"/>
              <a:buChar char="•"/>
            </a:pPr>
            <a:r>
              <a:rPr lang="en-US" sz="1600" dirty="0">
                <a:solidFill>
                  <a:schemeClr val="tx1"/>
                </a:solidFill>
              </a:rPr>
              <a:t>Returned work and grades from your teachers</a:t>
            </a:r>
          </a:p>
          <a:p>
            <a:pPr marL="285750" indent="-285750">
              <a:buSzPct val="100000"/>
              <a:buFont typeface="Arial" panose="020B0604020202020204" pitchFamily="34" charset="0"/>
              <a:buChar char="•"/>
            </a:pPr>
            <a:r>
              <a:rPr lang="en-US" sz="1600" dirty="0">
                <a:solidFill>
                  <a:schemeClr val="tx1"/>
                </a:solidFill>
              </a:rPr>
              <a:t>Due-date reminders for your work</a:t>
            </a:r>
          </a:p>
          <a:p>
            <a:pPr marL="0" indent="0">
              <a:buFont typeface="Tinos"/>
              <a:buNone/>
            </a:pPr>
            <a:endParaRPr lang="en-US" sz="1600" dirty="0">
              <a:solidFill>
                <a:schemeClr val="tx1"/>
              </a:solidFill>
            </a:endParaRPr>
          </a:p>
          <a:p>
            <a:pPr marL="0" indent="0">
              <a:buFont typeface="Tinos"/>
              <a:buNone/>
            </a:pPr>
            <a:endParaRPr lang="en-US" sz="1600" dirty="0">
              <a:solidFill>
                <a:schemeClr val="tx1"/>
              </a:solidFill>
            </a:endParaRPr>
          </a:p>
          <a:p>
            <a:pPr marL="0" indent="0">
              <a:buFont typeface="Tinos"/>
              <a:buNone/>
            </a:pPr>
            <a:endParaRPr lang="en-US" sz="1600" dirty="0">
              <a:solidFill>
                <a:schemeClr val="tx1"/>
              </a:solidFill>
            </a:endParaRPr>
          </a:p>
          <a:p>
            <a:pPr marL="0" indent="0">
              <a:buFont typeface="Tinos"/>
              <a:buNone/>
            </a:pPr>
            <a:endParaRPr lang="en-US" sz="1600" dirty="0">
              <a:solidFill>
                <a:schemeClr val="tx1"/>
              </a:solidFill>
            </a:endParaRPr>
          </a:p>
        </p:txBody>
      </p:sp>
    </p:spTree>
    <p:extLst>
      <p:ext uri="{BB962C8B-B14F-4D97-AF65-F5344CB8AC3E}">
        <p14:creationId xmlns:p14="http://schemas.microsoft.com/office/powerpoint/2010/main" val="3951885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Classlink </a:t>
            </a:r>
            <a:endParaRPr sz="3200" dirty="0"/>
          </a:p>
        </p:txBody>
      </p:sp>
      <p:pic>
        <p:nvPicPr>
          <p:cNvPr id="2" name="Picture 1"/>
          <p:cNvPicPr>
            <a:picLocks noChangeAspect="1"/>
          </p:cNvPicPr>
          <p:nvPr/>
        </p:nvPicPr>
        <p:blipFill rotWithShape="1">
          <a:blip r:embed="rId3"/>
          <a:srcRect b="35083"/>
          <a:stretch/>
        </p:blipFill>
        <p:spPr>
          <a:xfrm>
            <a:off x="2491409" y="2750277"/>
            <a:ext cx="4499114" cy="1682115"/>
          </a:xfrm>
          <a:prstGeom prst="rect">
            <a:avLst/>
          </a:prstGeom>
          <a:ln>
            <a:solidFill>
              <a:schemeClr val="tx1"/>
            </a:solidFill>
          </a:ln>
        </p:spPr>
      </p:pic>
      <p:sp>
        <p:nvSpPr>
          <p:cNvPr id="63" name="Google Shape;63;p13"/>
          <p:cNvSpPr txBox="1">
            <a:spLocks noGrp="1"/>
          </p:cNvSpPr>
          <p:nvPr>
            <p:ph type="body" idx="2"/>
          </p:nvPr>
        </p:nvSpPr>
        <p:spPr>
          <a:xfrm>
            <a:off x="1556175" y="1315303"/>
            <a:ext cx="6978225" cy="1434974"/>
          </a:xfrm>
          <a:prstGeom prst="rect">
            <a:avLst/>
          </a:prstGeom>
        </p:spPr>
        <p:txBody>
          <a:bodyPr spcFirstLastPara="1" wrap="square" lIns="91425" tIns="91425" rIns="91425" bIns="91425" anchor="t" anchorCtr="0">
            <a:noAutofit/>
          </a:bodyPr>
          <a:lstStyle/>
          <a:p>
            <a:pPr marL="285750" indent="-285750">
              <a:buSzPct val="100000"/>
              <a:buFont typeface="Arial" panose="020B0604020202020204" pitchFamily="34" charset="0"/>
              <a:buChar char="•"/>
            </a:pPr>
            <a:r>
              <a:rPr lang="en-US" sz="1600" dirty="0">
                <a:solidFill>
                  <a:srgbClr val="25212A"/>
                </a:solidFill>
              </a:rPr>
              <a:t>Provides a district safe and secure Single Sign-On (SSO)</a:t>
            </a:r>
          </a:p>
          <a:p>
            <a:pPr marL="285750" indent="-285750">
              <a:buSzPct val="100000"/>
              <a:buFont typeface="Arial" panose="020B0604020202020204" pitchFamily="34" charset="0"/>
              <a:buChar char="•"/>
            </a:pPr>
            <a:r>
              <a:rPr lang="en-US" sz="1600" dirty="0">
                <a:solidFill>
                  <a:srgbClr val="25212A"/>
                </a:solidFill>
              </a:rPr>
              <a:t>Allows for centralized access to digital applications from any device</a:t>
            </a:r>
          </a:p>
          <a:p>
            <a:pPr marL="285750" indent="-285750">
              <a:buSzPct val="100000"/>
              <a:buFont typeface="Arial" panose="020B0604020202020204" pitchFamily="34" charset="0"/>
              <a:buChar char="•"/>
            </a:pPr>
            <a:r>
              <a:rPr lang="en-US" sz="1600" dirty="0">
                <a:solidFill>
                  <a:srgbClr val="25212A"/>
                </a:solidFill>
              </a:rPr>
              <a:t>Provides access to all files, including files that are not located in Google Drive</a:t>
            </a:r>
          </a:p>
          <a:p>
            <a:pPr marL="285750" indent="-285750">
              <a:buSzPct val="100000"/>
              <a:buFont typeface="Arial" panose="020B0604020202020204" pitchFamily="34" charset="0"/>
              <a:buChar char="•"/>
            </a:pPr>
            <a:r>
              <a:rPr lang="en-US" sz="1600" dirty="0">
                <a:solidFill>
                  <a:srgbClr val="25212A"/>
                </a:solidFill>
              </a:rPr>
              <a:t>Provides Analytics - a summary of connected logins, users, and apps </a:t>
            </a: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1793208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Classlink Tools for Schools  </a:t>
            </a:r>
            <a:endParaRPr sz="3200" dirty="0"/>
          </a:p>
        </p:txBody>
      </p:sp>
      <p:sp>
        <p:nvSpPr>
          <p:cNvPr id="63" name="Google Shape;63;p13"/>
          <p:cNvSpPr txBox="1">
            <a:spLocks noGrp="1"/>
          </p:cNvSpPr>
          <p:nvPr>
            <p:ph type="body" idx="2"/>
          </p:nvPr>
        </p:nvSpPr>
        <p:spPr>
          <a:xfrm>
            <a:off x="1818048" y="1472717"/>
            <a:ext cx="6745147" cy="274144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400" dirty="0">
                <a:solidFill>
                  <a:srgbClr val="25212A"/>
                </a:solidFill>
              </a:rPr>
              <a:t>Analytics – Shows the district the complete usage picture of digital learning tools – real time and historical usage of most used apps by building, grade, classroom and individual</a:t>
            </a:r>
          </a:p>
          <a:p>
            <a:pPr marL="0" lvl="0" indent="0" algn="l" rtl="0">
              <a:spcBef>
                <a:spcPts val="600"/>
              </a:spcBef>
              <a:spcAft>
                <a:spcPts val="0"/>
              </a:spcAft>
              <a:buNone/>
            </a:pPr>
            <a:endParaRPr lang="en-US" sz="1400" dirty="0">
              <a:solidFill>
                <a:srgbClr val="25212A"/>
              </a:solidFill>
            </a:endParaRPr>
          </a:p>
          <a:p>
            <a:pPr marL="0" lvl="0" indent="0" algn="l" rtl="0">
              <a:spcBef>
                <a:spcPts val="600"/>
              </a:spcBef>
              <a:spcAft>
                <a:spcPts val="0"/>
              </a:spcAft>
              <a:buNone/>
            </a:pPr>
            <a:r>
              <a:rPr lang="en-US" sz="1400" dirty="0">
                <a:solidFill>
                  <a:srgbClr val="25212A"/>
                </a:solidFill>
              </a:rPr>
              <a:t>Management – Allows district to manage environment and provide students with apps that apply to them</a:t>
            </a:r>
          </a:p>
          <a:p>
            <a:pPr marL="0" lvl="0" indent="0" algn="l" rtl="0">
              <a:spcBef>
                <a:spcPts val="600"/>
              </a:spcBef>
              <a:spcAft>
                <a:spcPts val="0"/>
              </a:spcAft>
              <a:buNone/>
            </a:pPr>
            <a:endParaRPr lang="en-US" sz="1400" dirty="0">
              <a:solidFill>
                <a:srgbClr val="25212A"/>
              </a:solidFill>
            </a:endParaRPr>
          </a:p>
          <a:p>
            <a:pPr marL="0" lvl="0" indent="0" algn="l" rtl="0">
              <a:spcBef>
                <a:spcPts val="600"/>
              </a:spcBef>
              <a:spcAft>
                <a:spcPts val="0"/>
              </a:spcAft>
              <a:buNone/>
            </a:pPr>
            <a:r>
              <a:rPr lang="en-US" sz="1400" dirty="0">
                <a:solidFill>
                  <a:srgbClr val="25212A"/>
                </a:solidFill>
              </a:rPr>
              <a:t>Rostering- Safely share student rosters to the digital learning resources applicable to the students</a:t>
            </a:r>
          </a:p>
          <a:p>
            <a:pPr marL="0" lvl="0" indent="0" algn="l" rtl="0">
              <a:spcBef>
                <a:spcPts val="600"/>
              </a:spcBef>
              <a:spcAft>
                <a:spcPts val="0"/>
              </a:spcAft>
              <a:buNone/>
            </a:pPr>
            <a:endParaRPr lang="en-US" sz="1400" dirty="0">
              <a:solidFill>
                <a:srgbClr val="25212A"/>
              </a:solidFill>
            </a:endParaRPr>
          </a:p>
          <a:p>
            <a:pPr marL="0" lvl="0" indent="0" algn="l" rtl="0">
              <a:spcBef>
                <a:spcPts val="600"/>
              </a:spcBef>
              <a:spcAft>
                <a:spcPts val="0"/>
              </a:spcAft>
              <a:buNone/>
            </a:pPr>
            <a:r>
              <a:rPr lang="en-US" sz="1400" dirty="0">
                <a:solidFill>
                  <a:srgbClr val="25212A"/>
                </a:solidFill>
              </a:rPr>
              <a:t>Attendance – Through login and analytics, student attendance can be tracked and monitored</a:t>
            </a:r>
          </a:p>
          <a:p>
            <a:pPr marL="0" lvl="0" indent="0" algn="l" rtl="0">
              <a:spcBef>
                <a:spcPts val="600"/>
              </a:spcBef>
              <a:spcAft>
                <a:spcPts val="0"/>
              </a:spcAft>
              <a:buNone/>
            </a:pPr>
            <a:endParaRPr sz="1400" dirty="0">
              <a:solidFill>
                <a:srgbClr val="25212A"/>
              </a:solidFill>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2" name="Picture 1"/>
          <p:cNvPicPr>
            <a:picLocks noChangeAspect="1"/>
          </p:cNvPicPr>
          <p:nvPr/>
        </p:nvPicPr>
        <p:blipFill>
          <a:blip r:embed="rId3"/>
          <a:stretch>
            <a:fillRect/>
          </a:stretch>
        </p:blipFill>
        <p:spPr>
          <a:xfrm>
            <a:off x="1375649" y="1642043"/>
            <a:ext cx="411079" cy="381000"/>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1381955" y="2469827"/>
            <a:ext cx="404773" cy="323818"/>
          </a:xfrm>
          <a:prstGeom prst="rect">
            <a:avLst/>
          </a:prstGeom>
          <a:ln>
            <a:solidFill>
              <a:schemeClr val="tx1"/>
            </a:solidFill>
          </a:ln>
        </p:spPr>
      </p:pic>
      <p:pic>
        <p:nvPicPr>
          <p:cNvPr id="4" name="Picture 3"/>
          <p:cNvPicPr>
            <a:picLocks noChangeAspect="1"/>
          </p:cNvPicPr>
          <p:nvPr/>
        </p:nvPicPr>
        <p:blipFill>
          <a:blip r:embed="rId5"/>
          <a:stretch>
            <a:fillRect/>
          </a:stretch>
        </p:blipFill>
        <p:spPr>
          <a:xfrm>
            <a:off x="1405947" y="3266547"/>
            <a:ext cx="380781" cy="336274"/>
          </a:xfrm>
          <a:prstGeom prst="rect">
            <a:avLst/>
          </a:prstGeom>
          <a:ln>
            <a:solidFill>
              <a:schemeClr val="tx1"/>
            </a:solidFill>
          </a:ln>
        </p:spPr>
      </p:pic>
      <p:pic>
        <p:nvPicPr>
          <p:cNvPr id="9" name="Picture 8"/>
          <p:cNvPicPr>
            <a:picLocks noChangeAspect="1"/>
          </p:cNvPicPr>
          <p:nvPr/>
        </p:nvPicPr>
        <p:blipFill>
          <a:blip r:embed="rId6"/>
          <a:stretch>
            <a:fillRect/>
          </a:stretch>
        </p:blipFill>
        <p:spPr>
          <a:xfrm>
            <a:off x="1411316" y="3906614"/>
            <a:ext cx="391072" cy="388612"/>
          </a:xfrm>
          <a:prstGeom prst="rect">
            <a:avLst/>
          </a:prstGeom>
          <a:ln>
            <a:solidFill>
              <a:schemeClr val="tx1"/>
            </a:solidFill>
          </a:ln>
        </p:spPr>
      </p:pic>
    </p:spTree>
    <p:extLst>
      <p:ext uri="{BB962C8B-B14F-4D97-AF65-F5344CB8AC3E}">
        <p14:creationId xmlns:p14="http://schemas.microsoft.com/office/powerpoint/2010/main" val="3325814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t>Classlink - Logging </a:t>
            </a:r>
            <a:r>
              <a:rPr lang="en-US" sz="2800" dirty="0"/>
              <a:t>I</a:t>
            </a:r>
            <a:r>
              <a:rPr lang="en" sz="2800" dirty="0"/>
              <a:t>n</a:t>
            </a:r>
            <a:endParaRPr sz="2800" dirty="0"/>
          </a:p>
        </p:txBody>
      </p:sp>
      <p:sp>
        <p:nvSpPr>
          <p:cNvPr id="120" name="Google Shape;120;p20"/>
          <p:cNvSpPr txBox="1">
            <a:spLocks noGrp="1"/>
          </p:cNvSpPr>
          <p:nvPr>
            <p:ph type="body" idx="2"/>
          </p:nvPr>
        </p:nvSpPr>
        <p:spPr>
          <a:xfrm>
            <a:off x="1691850" y="1360189"/>
            <a:ext cx="2616789" cy="306393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200" b="1" dirty="0"/>
              <a:t>Logging in on Chromebook</a:t>
            </a:r>
            <a:endParaRPr lang="en-US" sz="1200" dirty="0"/>
          </a:p>
          <a:p>
            <a:pPr marL="171450" indent="-171450">
              <a:buSzPct val="100000"/>
              <a:buFont typeface="Arial" panose="020B0604020202020204" pitchFamily="34" charset="0"/>
              <a:buChar char="•"/>
            </a:pPr>
            <a:r>
              <a:rPr lang="en-US" sz="1200" dirty="0"/>
              <a:t>Turn on the Chromebook</a:t>
            </a:r>
          </a:p>
          <a:p>
            <a:pPr marL="171450" indent="-171450">
              <a:buSzPct val="100000"/>
              <a:buFont typeface="Arial" panose="020B0604020202020204" pitchFamily="34" charset="0"/>
              <a:buChar char="•"/>
            </a:pPr>
            <a:r>
              <a:rPr lang="en-US" sz="1200" dirty="0"/>
              <a:t>Select option to “Sign in”</a:t>
            </a:r>
          </a:p>
          <a:p>
            <a:pPr marL="171450" indent="-171450">
              <a:buSzPct val="100000"/>
              <a:buFont typeface="Arial" panose="020B0604020202020204" pitchFamily="34" charset="0"/>
              <a:buChar char="•"/>
            </a:pPr>
            <a:r>
              <a:rPr lang="en-US" sz="1200" dirty="0"/>
              <a:t>Sign in with Username and Password</a:t>
            </a:r>
          </a:p>
          <a:p>
            <a:pPr marL="171450" indent="-171450">
              <a:buSzPct val="100000"/>
              <a:buFont typeface="Arial" panose="020B0604020202020204" pitchFamily="34" charset="0"/>
              <a:buChar char="•"/>
            </a:pPr>
            <a:r>
              <a:rPr lang="en-US" sz="1200" dirty="0"/>
              <a:t>Go to </a:t>
            </a:r>
            <a:r>
              <a:rPr lang="en-US" sz="1200" b="1" dirty="0" err="1"/>
              <a:t>aecsd.education</a:t>
            </a:r>
            <a:endParaRPr lang="en-US" sz="1200" b="1" dirty="0"/>
          </a:p>
          <a:p>
            <a:pPr marL="171450" indent="-171450">
              <a:buSzPct val="100000"/>
              <a:buFont typeface="Arial" panose="020B0604020202020204" pitchFamily="34" charset="0"/>
              <a:buChar char="•"/>
            </a:pPr>
            <a:r>
              <a:rPr lang="en-US" sz="1200" dirty="0"/>
              <a:t>Click on </a:t>
            </a:r>
            <a:r>
              <a:rPr lang="en-US" sz="1200" b="1" dirty="0"/>
              <a:t>School</a:t>
            </a:r>
            <a:r>
              <a:rPr lang="en-US" sz="1200" dirty="0"/>
              <a:t> and select a school</a:t>
            </a:r>
          </a:p>
          <a:p>
            <a:pPr marL="171450" indent="-171450">
              <a:buSzPct val="100000"/>
              <a:buFont typeface="Arial" panose="020B0604020202020204" pitchFamily="34" charset="0"/>
              <a:buChar char="•"/>
            </a:pPr>
            <a:r>
              <a:rPr lang="en-US" sz="1200" dirty="0"/>
              <a:t>Scroll down and select </a:t>
            </a:r>
            <a:r>
              <a:rPr lang="en-US" sz="1200" b="1" dirty="0"/>
              <a:t>Student Resources </a:t>
            </a:r>
            <a:r>
              <a:rPr lang="en-US" sz="1200" dirty="0"/>
              <a:t>on the left</a:t>
            </a:r>
          </a:p>
          <a:p>
            <a:pPr marL="171450" indent="-171450">
              <a:buSzPct val="100000"/>
              <a:buFont typeface="Arial" panose="020B0604020202020204" pitchFamily="34" charset="0"/>
              <a:buChar char="•"/>
            </a:pPr>
            <a:r>
              <a:rPr lang="en-US" sz="1200" dirty="0"/>
              <a:t>Select </a:t>
            </a:r>
            <a:r>
              <a:rPr lang="en-US" sz="1200" b="1" dirty="0"/>
              <a:t>CLASSLINK –Launchpad</a:t>
            </a:r>
          </a:p>
          <a:p>
            <a:pPr marL="171450" indent="-171450">
              <a:buSzPct val="100000"/>
              <a:buFont typeface="Arial" panose="020B0604020202020204" pitchFamily="34" charset="0"/>
              <a:buChar char="•"/>
            </a:pPr>
            <a:r>
              <a:rPr lang="en-US" sz="1200" dirty="0"/>
              <a:t>Sign in with Username and Password</a:t>
            </a:r>
          </a:p>
          <a:p>
            <a:pPr marL="171450" indent="-171450">
              <a:buFont typeface="Arial" panose="020B0604020202020204" pitchFamily="34" charset="0"/>
              <a:buChar char="•"/>
            </a:pPr>
            <a:endParaRPr sz="1200" dirty="0"/>
          </a:p>
        </p:txBody>
      </p:sp>
      <p:sp>
        <p:nvSpPr>
          <p:cNvPr id="121" name="Google Shape;121;p20"/>
          <p:cNvSpPr txBox="1">
            <a:spLocks noGrp="1"/>
          </p:cNvSpPr>
          <p:nvPr>
            <p:ph type="body" idx="3"/>
          </p:nvPr>
        </p:nvSpPr>
        <p:spPr>
          <a:xfrm>
            <a:off x="5682308" y="1243584"/>
            <a:ext cx="2739237" cy="2740509"/>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200" b="1" dirty="0"/>
              <a:t>Quick Cards</a:t>
            </a:r>
            <a:endParaRPr sz="1200" b="1" dirty="0"/>
          </a:p>
          <a:p>
            <a:pPr marL="171450" indent="-171450">
              <a:buSzPct val="100000"/>
              <a:buFont typeface="Arial" panose="020B0604020202020204" pitchFamily="34" charset="0"/>
              <a:buChar char="•"/>
            </a:pPr>
            <a:r>
              <a:rPr lang="en-US" sz="1200" dirty="0" err="1"/>
              <a:t>QuickCards</a:t>
            </a:r>
            <a:r>
              <a:rPr lang="en-US" sz="1200" dirty="0"/>
              <a:t> are printed and provided to students</a:t>
            </a:r>
          </a:p>
          <a:p>
            <a:pPr marL="171450" indent="-171450">
              <a:buSzPct val="100000"/>
              <a:buFont typeface="Arial" panose="020B0604020202020204" pitchFamily="34" charset="0"/>
              <a:buChar char="•"/>
            </a:pPr>
            <a:r>
              <a:rPr lang="en-US" sz="1200" dirty="0"/>
              <a:t>Turn on Chromebook</a:t>
            </a:r>
          </a:p>
          <a:p>
            <a:pPr marL="171450" indent="-171450">
              <a:buSzPct val="100000"/>
              <a:buFont typeface="Arial" panose="020B0604020202020204" pitchFamily="34" charset="0"/>
              <a:buChar char="•"/>
            </a:pPr>
            <a:r>
              <a:rPr lang="en-US" sz="1200" dirty="0"/>
              <a:t>Select “Sign in with </a:t>
            </a:r>
            <a:r>
              <a:rPr lang="en-US" sz="1200" dirty="0" err="1"/>
              <a:t>QuickCard</a:t>
            </a:r>
            <a:r>
              <a:rPr lang="en-US" sz="1200" dirty="0"/>
              <a:t>”</a:t>
            </a:r>
          </a:p>
          <a:p>
            <a:pPr marL="171450" indent="-171450">
              <a:buSzPct val="100000"/>
              <a:buFont typeface="Arial" panose="020B0604020202020204" pitchFamily="34" charset="0"/>
              <a:buChar char="•"/>
            </a:pPr>
            <a:r>
              <a:rPr lang="en-US" sz="1200" dirty="0"/>
              <a:t>Hold </a:t>
            </a:r>
            <a:r>
              <a:rPr lang="en-US" sz="1200" dirty="0" err="1"/>
              <a:t>QuickCard</a:t>
            </a:r>
            <a:r>
              <a:rPr lang="en-US" sz="1200" dirty="0"/>
              <a:t> in front of screen to log in</a:t>
            </a:r>
          </a:p>
          <a:p>
            <a:pPr marL="171450" indent="-171450">
              <a:buSzPct val="100000"/>
              <a:buFont typeface="Arial" panose="020B0604020202020204" pitchFamily="34" charset="0"/>
              <a:buChar char="•"/>
            </a:pPr>
            <a:r>
              <a:rPr lang="en-US" sz="1200" dirty="0"/>
              <a:t>Go to </a:t>
            </a:r>
            <a:r>
              <a:rPr lang="en-US" sz="1200" b="1" dirty="0" err="1"/>
              <a:t>aecsd.education</a:t>
            </a:r>
            <a:endParaRPr lang="en-US" sz="1200" b="1" dirty="0"/>
          </a:p>
          <a:p>
            <a:pPr marL="171450" indent="-171450">
              <a:buSzPct val="100000"/>
              <a:buFont typeface="Arial" panose="020B0604020202020204" pitchFamily="34" charset="0"/>
              <a:buChar char="•"/>
            </a:pPr>
            <a:r>
              <a:rPr lang="en-US" sz="1200" dirty="0"/>
              <a:t>Click on </a:t>
            </a:r>
            <a:r>
              <a:rPr lang="en-US" sz="1200" b="1" dirty="0"/>
              <a:t>School </a:t>
            </a:r>
            <a:r>
              <a:rPr lang="en-US" sz="1200" dirty="0"/>
              <a:t>and select a school</a:t>
            </a:r>
          </a:p>
          <a:p>
            <a:pPr marL="171450" indent="-171450">
              <a:buSzPct val="100000"/>
              <a:buFont typeface="Arial" panose="020B0604020202020204" pitchFamily="34" charset="0"/>
              <a:buChar char="•"/>
            </a:pPr>
            <a:r>
              <a:rPr lang="en-US" sz="1200" dirty="0"/>
              <a:t>Scroll down and select </a:t>
            </a:r>
            <a:r>
              <a:rPr lang="en-US" sz="1200" b="1" dirty="0"/>
              <a:t>Student Resources</a:t>
            </a:r>
            <a:r>
              <a:rPr lang="en-US" sz="1200" dirty="0"/>
              <a:t> on the left</a:t>
            </a:r>
          </a:p>
          <a:p>
            <a:pPr marL="171450" indent="-171450">
              <a:buSzPct val="100000"/>
              <a:buFont typeface="Arial" panose="020B0604020202020204" pitchFamily="34" charset="0"/>
              <a:buChar char="•"/>
            </a:pPr>
            <a:r>
              <a:rPr lang="en-US" sz="1200" dirty="0"/>
              <a:t>Select </a:t>
            </a:r>
            <a:r>
              <a:rPr lang="en-US" sz="1200" b="1" dirty="0"/>
              <a:t>CLASSLINK –Launchpad</a:t>
            </a:r>
          </a:p>
          <a:p>
            <a:pPr marL="171450" indent="-171450">
              <a:buSzPct val="100000"/>
              <a:buFont typeface="Arial" panose="020B0604020202020204" pitchFamily="34" charset="0"/>
              <a:buChar char="•"/>
            </a:pPr>
            <a:r>
              <a:rPr lang="en-US" sz="1200" dirty="0"/>
              <a:t>Sign in with </a:t>
            </a:r>
            <a:r>
              <a:rPr lang="en-US" sz="1200" dirty="0" err="1"/>
              <a:t>QuickCard</a:t>
            </a: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sz="1200" dirty="0"/>
          </a:p>
        </p:txBody>
      </p:sp>
      <p:sp>
        <p:nvSpPr>
          <p:cNvPr id="122" name="Google Shape;122;p20"/>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2" name="Picture 1"/>
          <p:cNvPicPr>
            <a:picLocks noChangeAspect="1"/>
          </p:cNvPicPr>
          <p:nvPr/>
        </p:nvPicPr>
        <p:blipFill>
          <a:blip r:embed="rId3"/>
          <a:stretch>
            <a:fillRect/>
          </a:stretch>
        </p:blipFill>
        <p:spPr>
          <a:xfrm>
            <a:off x="6039525" y="719375"/>
            <a:ext cx="1735665" cy="611427"/>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4244271" y="1505158"/>
            <a:ext cx="1438038" cy="1722674"/>
          </a:xfrm>
          <a:prstGeom prst="rect">
            <a:avLst/>
          </a:prstGeom>
          <a:ln>
            <a:solidFill>
              <a:schemeClr val="tx1"/>
            </a:solidFill>
          </a:ln>
        </p:spPr>
      </p:pic>
      <p:pic>
        <p:nvPicPr>
          <p:cNvPr id="4" name="Picture 3"/>
          <p:cNvPicPr>
            <a:picLocks noChangeAspect="1"/>
          </p:cNvPicPr>
          <p:nvPr/>
        </p:nvPicPr>
        <p:blipFill>
          <a:blip r:embed="rId5"/>
          <a:stretch>
            <a:fillRect/>
          </a:stretch>
        </p:blipFill>
        <p:spPr>
          <a:xfrm>
            <a:off x="8011163" y="2349234"/>
            <a:ext cx="323624" cy="27051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Classlink Tools for Students</a:t>
            </a:r>
            <a:endParaRPr sz="3200" dirty="0"/>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4" name="Picture 3"/>
          <p:cNvPicPr>
            <a:picLocks noChangeAspect="1"/>
          </p:cNvPicPr>
          <p:nvPr/>
        </p:nvPicPr>
        <p:blipFill>
          <a:blip r:embed="rId3"/>
          <a:stretch>
            <a:fillRect/>
          </a:stretch>
        </p:blipFill>
        <p:spPr>
          <a:xfrm>
            <a:off x="1686995" y="2161138"/>
            <a:ext cx="499825" cy="499825"/>
          </a:xfrm>
          <a:prstGeom prst="rect">
            <a:avLst/>
          </a:prstGeom>
          <a:ln>
            <a:solidFill>
              <a:schemeClr val="tx1"/>
            </a:solidFill>
          </a:ln>
        </p:spPr>
      </p:pic>
      <p:pic>
        <p:nvPicPr>
          <p:cNvPr id="5" name="Picture 4"/>
          <p:cNvPicPr>
            <a:picLocks noChangeAspect="1"/>
          </p:cNvPicPr>
          <p:nvPr/>
        </p:nvPicPr>
        <p:blipFill rotWithShape="1">
          <a:blip r:embed="rId4"/>
          <a:srcRect b="9835"/>
          <a:stretch/>
        </p:blipFill>
        <p:spPr>
          <a:xfrm>
            <a:off x="1686993" y="2801879"/>
            <a:ext cx="499825" cy="450662"/>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1686994" y="3534006"/>
            <a:ext cx="499825" cy="467578"/>
          </a:xfrm>
          <a:prstGeom prst="rect">
            <a:avLst/>
          </a:prstGeom>
          <a:ln>
            <a:solidFill>
              <a:schemeClr val="tx1"/>
            </a:solidFill>
          </a:ln>
        </p:spPr>
      </p:pic>
      <p:sp>
        <p:nvSpPr>
          <p:cNvPr id="10" name="TextBox 9"/>
          <p:cNvSpPr txBox="1"/>
          <p:nvPr/>
        </p:nvSpPr>
        <p:spPr>
          <a:xfrm>
            <a:off x="2322444" y="2216480"/>
            <a:ext cx="5989982" cy="1785104"/>
          </a:xfrm>
          <a:prstGeom prst="rect">
            <a:avLst/>
          </a:prstGeom>
          <a:noFill/>
        </p:spPr>
        <p:txBody>
          <a:bodyPr wrap="square" rtlCol="0">
            <a:spAutoFit/>
          </a:bodyPr>
          <a:lstStyle/>
          <a:p>
            <a:pPr>
              <a:spcAft>
                <a:spcPts val="2400"/>
              </a:spcAft>
            </a:pPr>
            <a:r>
              <a:rPr lang="en-US" dirty="0">
                <a:latin typeface="Tinos" panose="020B0604020202020204" charset="0"/>
                <a:ea typeface="Tinos" panose="020B0604020202020204" charset="0"/>
                <a:cs typeface="Tinos" panose="020B0604020202020204" charset="0"/>
              </a:rPr>
              <a:t>My Backpack -  Launch and sign in to all applications in one location</a:t>
            </a:r>
          </a:p>
          <a:p>
            <a:pPr>
              <a:spcAft>
                <a:spcPts val="2400"/>
              </a:spcAft>
            </a:pPr>
            <a:r>
              <a:rPr lang="en-US" dirty="0">
                <a:latin typeface="Tinos" panose="020B0604020202020204" charset="0"/>
                <a:ea typeface="Tinos" panose="020B0604020202020204" charset="0"/>
                <a:cs typeface="Tinos" panose="020B0604020202020204" charset="0"/>
              </a:rPr>
              <a:t>My Files - Real time access to all files on the school network, as well as files on Google Drive</a:t>
            </a:r>
          </a:p>
          <a:p>
            <a:pPr>
              <a:spcAft>
                <a:spcPts val="2400"/>
              </a:spcAft>
            </a:pPr>
            <a:r>
              <a:rPr lang="en-US" dirty="0">
                <a:latin typeface="Tinos" panose="020B0604020202020204" charset="0"/>
                <a:ea typeface="Tinos" panose="020B0604020202020204" charset="0"/>
                <a:cs typeface="Tinos" panose="020B0604020202020204" charset="0"/>
              </a:rPr>
              <a:t>My Analytics - Provides students with detailed information about usage such as login history, usage charts, and top apps</a:t>
            </a:r>
          </a:p>
        </p:txBody>
      </p:sp>
      <p:sp>
        <p:nvSpPr>
          <p:cNvPr id="12" name="TextBox 11"/>
          <p:cNvSpPr txBox="1"/>
          <p:nvPr/>
        </p:nvSpPr>
        <p:spPr>
          <a:xfrm>
            <a:off x="1556175" y="1431360"/>
            <a:ext cx="6756251" cy="523220"/>
          </a:xfrm>
          <a:prstGeom prst="rect">
            <a:avLst/>
          </a:prstGeom>
          <a:noFill/>
        </p:spPr>
        <p:txBody>
          <a:bodyPr wrap="square" rtlCol="0">
            <a:spAutoFit/>
          </a:bodyPr>
          <a:lstStyle/>
          <a:p>
            <a:r>
              <a:rPr lang="en-US" dirty="0">
                <a:latin typeface="Tinos" panose="020B0604020202020204" charset="0"/>
                <a:ea typeface="Tinos" panose="020B0604020202020204" charset="0"/>
                <a:cs typeface="Tinos" panose="020B0604020202020204" charset="0"/>
              </a:rPr>
              <a:t>Students log in to see all of their apps in one location. Along with the single sign in benefit, students also have access to the features listed below.  </a:t>
            </a:r>
          </a:p>
        </p:txBody>
      </p:sp>
    </p:spTree>
    <p:extLst>
      <p:ext uri="{BB962C8B-B14F-4D97-AF65-F5344CB8AC3E}">
        <p14:creationId xmlns:p14="http://schemas.microsoft.com/office/powerpoint/2010/main" val="4102301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ctrTitle" idx="4294967295"/>
          </p:nvPr>
        </p:nvSpPr>
        <p:spPr>
          <a:xfrm>
            <a:off x="1656835" y="645429"/>
            <a:ext cx="4257933"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dirty="0"/>
              <a:t>Technical Support</a:t>
            </a:r>
            <a:endParaRPr sz="3200" dirty="0"/>
          </a:p>
        </p:txBody>
      </p:sp>
      <p:sp>
        <p:nvSpPr>
          <p:cNvPr id="105" name="Google Shape;105;p18"/>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10" name="Google Shape;100;p18"/>
          <p:cNvSpPr txBox="1">
            <a:spLocks/>
          </p:cNvSpPr>
          <p:nvPr/>
        </p:nvSpPr>
        <p:spPr>
          <a:xfrm>
            <a:off x="1564487" y="1805229"/>
            <a:ext cx="7022457" cy="9896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dk1"/>
              </a:buClr>
              <a:buSzPts val="3000"/>
              <a:buFont typeface="Tinos"/>
              <a:buChar char="◈"/>
              <a:defRPr sz="3000" b="0" i="0" u="none" strike="noStrike" cap="none">
                <a:solidFill>
                  <a:schemeClr val="dk1"/>
                </a:solidFill>
                <a:latin typeface="Tinos"/>
                <a:ea typeface="Tinos"/>
                <a:cs typeface="Tinos"/>
                <a:sym typeface="Tinos"/>
              </a:defRPr>
            </a:lvl1pPr>
            <a:lvl2pPr marL="914400" marR="0" lvl="1" indent="-381000" algn="l" rtl="0">
              <a:lnSpc>
                <a:spcPct val="100000"/>
              </a:lnSpc>
              <a:spcBef>
                <a:spcPts val="0"/>
              </a:spcBef>
              <a:spcAft>
                <a:spcPts val="0"/>
              </a:spcAft>
              <a:buClr>
                <a:schemeClr val="dk1"/>
              </a:buClr>
              <a:buSzPts val="2400"/>
              <a:buFont typeface="Tinos"/>
              <a:buChar char="◆"/>
              <a:defRPr sz="2400" b="0" i="0" u="none" strike="noStrike" cap="none">
                <a:solidFill>
                  <a:schemeClr val="dk1"/>
                </a:solidFill>
                <a:latin typeface="Tinos"/>
                <a:ea typeface="Tinos"/>
                <a:cs typeface="Tinos"/>
                <a:sym typeface="Tinos"/>
              </a:defRPr>
            </a:lvl2pPr>
            <a:lvl3pPr marL="1371600" marR="0" lvl="2" indent="-381000" algn="l" rtl="0">
              <a:lnSpc>
                <a:spcPct val="100000"/>
              </a:lnSpc>
              <a:spcBef>
                <a:spcPts val="0"/>
              </a:spcBef>
              <a:spcAft>
                <a:spcPts val="0"/>
              </a:spcAft>
              <a:buClr>
                <a:schemeClr val="dk1"/>
              </a:buClr>
              <a:buSzPts val="2400"/>
              <a:buFont typeface="Tinos"/>
              <a:buChar char="◇"/>
              <a:defRPr sz="2400" b="0" i="0" u="none" strike="noStrike" cap="none">
                <a:solidFill>
                  <a:schemeClr val="dk1"/>
                </a:solidFill>
                <a:latin typeface="Tinos"/>
                <a:ea typeface="Tinos"/>
                <a:cs typeface="Tinos"/>
                <a:sym typeface="Tinos"/>
              </a:defRPr>
            </a:lvl3pPr>
            <a:lvl4pPr marL="1828800" marR="0" lvl="3"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4pPr>
            <a:lvl5pPr marL="2286000" marR="0" lvl="4"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5pPr>
            <a:lvl6pPr marL="2743200" marR="0" lvl="5"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6pPr>
            <a:lvl7pPr marL="3200400" marR="0" lvl="6"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7pPr>
            <a:lvl8pPr marL="3657600" marR="0" lvl="7"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8pPr>
            <a:lvl9pPr marL="4114800" marR="0" lvl="8"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9pPr>
          </a:lstStyle>
          <a:p>
            <a:pPr marL="0" indent="0">
              <a:buFont typeface="Tinos"/>
              <a:buNone/>
            </a:pPr>
            <a:r>
              <a:rPr lang="en-US" sz="1600" dirty="0">
                <a:solidFill>
                  <a:schemeClr val="tx1"/>
                </a:solidFill>
              </a:rPr>
              <a:t>For any support related to District issued devices or access with any software applications including Google Classroom, please email </a:t>
            </a:r>
            <a:r>
              <a:rPr lang="en-US" sz="1600" dirty="0" err="1">
                <a:solidFill>
                  <a:schemeClr val="tx1"/>
                </a:solidFill>
                <a:hlinkClick r:id="rId3">
                  <a:extLst>
                    <a:ext uri="{A12FA001-AC4F-418D-AE19-62706E023703}">
                      <ahyp:hlinkClr xmlns="" xmlns:ahyp="http://schemas.microsoft.com/office/drawing/2018/hyperlinkcolor" val="tx"/>
                    </a:ext>
                  </a:extLst>
                </a:hlinkClick>
              </a:rPr>
              <a:t>ihelp@aecsd.education</a:t>
            </a:r>
            <a:endParaRPr lang="en-US" sz="1600" dirty="0">
              <a:solidFill>
                <a:schemeClr val="tx1"/>
              </a:solidFill>
            </a:endParaRPr>
          </a:p>
          <a:p>
            <a:pPr marL="0" indent="0">
              <a:buFont typeface="Tinos"/>
              <a:buNone/>
            </a:pPr>
            <a:endParaRPr lang="en-US" sz="1600" dirty="0">
              <a:solidFill>
                <a:schemeClr val="tx1"/>
              </a:solidFill>
            </a:endParaRPr>
          </a:p>
          <a:p>
            <a:pPr marL="0" indent="0">
              <a:buFont typeface="Tinos"/>
              <a:buNone/>
            </a:pPr>
            <a:r>
              <a:rPr lang="en-US" sz="1600" b="1" dirty="0">
                <a:solidFill>
                  <a:schemeClr val="tx1"/>
                </a:solidFill>
              </a:rPr>
              <a:t>Parent Technology Resources</a:t>
            </a:r>
          </a:p>
          <a:p>
            <a:pPr marL="0" indent="0">
              <a:buFont typeface="Tinos"/>
              <a:buNone/>
            </a:pPr>
            <a:r>
              <a:rPr lang="en-US" sz="1600" dirty="0">
                <a:solidFill>
                  <a:schemeClr val="tx1"/>
                </a:solidFill>
              </a:rPr>
              <a:t>Visit </a:t>
            </a:r>
            <a:r>
              <a:rPr lang="en-US" sz="1600" dirty="0">
                <a:solidFill>
                  <a:schemeClr val="tx1"/>
                </a:solidFill>
                <a:hlinkClick r:id="rId4">
                  <a:extLst>
                    <a:ext uri="{A12FA001-AC4F-418D-AE19-62706E023703}">
                      <ahyp:hlinkClr xmlns="" xmlns:ahyp="http://schemas.microsoft.com/office/drawing/2018/hyperlinkcolor" val="tx"/>
                    </a:ext>
                  </a:extLst>
                </a:hlinkClick>
              </a:rPr>
              <a:t>http://aecsd.education</a:t>
            </a:r>
            <a:r>
              <a:rPr lang="en-US" sz="1600" dirty="0">
                <a:solidFill>
                  <a:schemeClr val="tx1"/>
                </a:solidFill>
              </a:rPr>
              <a:t> and under Departments, click Technology, then Parent Technology Resources</a:t>
            </a:r>
          </a:p>
          <a:p>
            <a:pPr marL="0" indent="0">
              <a:buFont typeface="Tinos"/>
              <a:buNone/>
            </a:pPr>
            <a:endParaRPr lang="en-US" sz="1600" dirty="0">
              <a:solidFill>
                <a:srgbClr val="666666"/>
              </a:solidFill>
            </a:endParaRPr>
          </a:p>
        </p:txBody>
      </p:sp>
      <p:pic>
        <p:nvPicPr>
          <p:cNvPr id="1026" name="Picture 2" descr="Title I Parent and Family Engagement – Charter Institute at Erskine">
            <a:extLst>
              <a:ext uri="{FF2B5EF4-FFF2-40B4-BE49-F238E27FC236}">
                <a16:creationId xmlns:a16="http://schemas.microsoft.com/office/drawing/2014/main" id="{1B4D9982-94DF-4F93-930A-86C4DC3494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4357" y="896878"/>
            <a:ext cx="1883703" cy="80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041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ctrTitle" idx="4294967295"/>
          </p:nvPr>
        </p:nvSpPr>
        <p:spPr>
          <a:xfrm>
            <a:off x="1656835" y="645429"/>
            <a:ext cx="4257933"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dirty="0"/>
              <a:t>Family Engagement Nights</a:t>
            </a:r>
            <a:endParaRPr sz="3200" dirty="0"/>
          </a:p>
        </p:txBody>
      </p:sp>
      <p:sp>
        <p:nvSpPr>
          <p:cNvPr id="105" name="Google Shape;105;p18"/>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10" name="Google Shape;100;p18"/>
          <p:cNvSpPr txBox="1">
            <a:spLocks/>
          </p:cNvSpPr>
          <p:nvPr/>
        </p:nvSpPr>
        <p:spPr>
          <a:xfrm>
            <a:off x="1656835" y="2177625"/>
            <a:ext cx="6242515" cy="21566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dk1"/>
              </a:buClr>
              <a:buSzPts val="3000"/>
              <a:buFont typeface="Tinos"/>
              <a:buChar char="◈"/>
              <a:defRPr sz="3000" b="0" i="0" u="none" strike="noStrike" cap="none">
                <a:solidFill>
                  <a:schemeClr val="dk1"/>
                </a:solidFill>
                <a:latin typeface="Tinos"/>
                <a:ea typeface="Tinos"/>
                <a:cs typeface="Tinos"/>
                <a:sym typeface="Tinos"/>
              </a:defRPr>
            </a:lvl1pPr>
            <a:lvl2pPr marL="914400" marR="0" lvl="1" indent="-381000" algn="l" rtl="0">
              <a:lnSpc>
                <a:spcPct val="100000"/>
              </a:lnSpc>
              <a:spcBef>
                <a:spcPts val="0"/>
              </a:spcBef>
              <a:spcAft>
                <a:spcPts val="0"/>
              </a:spcAft>
              <a:buClr>
                <a:schemeClr val="dk1"/>
              </a:buClr>
              <a:buSzPts val="2400"/>
              <a:buFont typeface="Tinos"/>
              <a:buChar char="◆"/>
              <a:defRPr sz="2400" b="0" i="0" u="none" strike="noStrike" cap="none">
                <a:solidFill>
                  <a:schemeClr val="dk1"/>
                </a:solidFill>
                <a:latin typeface="Tinos"/>
                <a:ea typeface="Tinos"/>
                <a:cs typeface="Tinos"/>
                <a:sym typeface="Tinos"/>
              </a:defRPr>
            </a:lvl2pPr>
            <a:lvl3pPr marL="1371600" marR="0" lvl="2" indent="-381000" algn="l" rtl="0">
              <a:lnSpc>
                <a:spcPct val="100000"/>
              </a:lnSpc>
              <a:spcBef>
                <a:spcPts val="0"/>
              </a:spcBef>
              <a:spcAft>
                <a:spcPts val="0"/>
              </a:spcAft>
              <a:buClr>
                <a:schemeClr val="dk1"/>
              </a:buClr>
              <a:buSzPts val="2400"/>
              <a:buFont typeface="Tinos"/>
              <a:buChar char="◇"/>
              <a:defRPr sz="2400" b="0" i="0" u="none" strike="noStrike" cap="none">
                <a:solidFill>
                  <a:schemeClr val="dk1"/>
                </a:solidFill>
                <a:latin typeface="Tinos"/>
                <a:ea typeface="Tinos"/>
                <a:cs typeface="Tinos"/>
                <a:sym typeface="Tinos"/>
              </a:defRPr>
            </a:lvl3pPr>
            <a:lvl4pPr marL="1828800" marR="0" lvl="3"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4pPr>
            <a:lvl5pPr marL="2286000" marR="0" lvl="4"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5pPr>
            <a:lvl6pPr marL="2743200" marR="0" lvl="5"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6pPr>
            <a:lvl7pPr marL="3200400" marR="0" lvl="6"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7pPr>
            <a:lvl8pPr marL="3657600" marR="0" lvl="7"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8pPr>
            <a:lvl9pPr marL="4114800" marR="0" lvl="8"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9pPr>
          </a:lstStyle>
          <a:p>
            <a:pPr marL="0" indent="0">
              <a:buFont typeface="Tinos"/>
              <a:buNone/>
            </a:pPr>
            <a:r>
              <a:rPr lang="en-US" sz="1600" dirty="0">
                <a:solidFill>
                  <a:schemeClr val="tx1"/>
                </a:solidFill>
              </a:rPr>
              <a:t>Casey Park Elementary	November 12</a:t>
            </a:r>
            <a:r>
              <a:rPr lang="en-US" sz="1600" baseline="30000" dirty="0">
                <a:solidFill>
                  <a:schemeClr val="tx1"/>
                </a:solidFill>
              </a:rPr>
              <a:t>th</a:t>
            </a:r>
            <a:r>
              <a:rPr lang="en-US" sz="1600" dirty="0">
                <a:solidFill>
                  <a:schemeClr val="tx1"/>
                </a:solidFill>
              </a:rPr>
              <a:t> @ 5:30pm </a:t>
            </a:r>
          </a:p>
          <a:p>
            <a:pPr marL="0" indent="0">
              <a:buFont typeface="Tinos"/>
              <a:buNone/>
            </a:pPr>
            <a:r>
              <a:rPr lang="en-US" sz="1600" dirty="0">
                <a:solidFill>
                  <a:schemeClr val="tx1"/>
                </a:solidFill>
              </a:rPr>
              <a:t>Genesee Elementary		November 10</a:t>
            </a:r>
            <a:r>
              <a:rPr lang="en-US" sz="1600" baseline="30000" dirty="0">
                <a:solidFill>
                  <a:schemeClr val="tx1"/>
                </a:solidFill>
              </a:rPr>
              <a:t>th</a:t>
            </a:r>
            <a:r>
              <a:rPr lang="en-US" sz="1600" dirty="0">
                <a:solidFill>
                  <a:schemeClr val="tx1"/>
                </a:solidFill>
              </a:rPr>
              <a:t> @ 5:30pm</a:t>
            </a:r>
          </a:p>
          <a:p>
            <a:pPr marL="0" indent="0">
              <a:buFont typeface="Tinos"/>
              <a:buNone/>
            </a:pPr>
            <a:r>
              <a:rPr lang="en-US" sz="1600" dirty="0">
                <a:solidFill>
                  <a:schemeClr val="tx1"/>
                </a:solidFill>
              </a:rPr>
              <a:t>Herman Elementary		November 9</a:t>
            </a:r>
            <a:r>
              <a:rPr lang="en-US" sz="1600" baseline="30000" dirty="0">
                <a:solidFill>
                  <a:schemeClr val="tx1"/>
                </a:solidFill>
              </a:rPr>
              <a:t>th</a:t>
            </a:r>
            <a:r>
              <a:rPr lang="en-US" sz="1600" dirty="0">
                <a:solidFill>
                  <a:schemeClr val="tx1"/>
                </a:solidFill>
              </a:rPr>
              <a:t> @ 6pm</a:t>
            </a:r>
          </a:p>
          <a:p>
            <a:pPr marL="0" indent="0">
              <a:buFont typeface="Tinos"/>
              <a:buNone/>
            </a:pPr>
            <a:r>
              <a:rPr lang="en-US" sz="1600" dirty="0" err="1">
                <a:solidFill>
                  <a:schemeClr val="tx1"/>
                </a:solidFill>
              </a:rPr>
              <a:t>Owasco</a:t>
            </a:r>
            <a:r>
              <a:rPr lang="en-US" sz="1600" dirty="0">
                <a:solidFill>
                  <a:schemeClr val="tx1"/>
                </a:solidFill>
              </a:rPr>
              <a:t> Elementary		November 4</a:t>
            </a:r>
            <a:r>
              <a:rPr lang="en-US" sz="1600" baseline="30000" dirty="0">
                <a:solidFill>
                  <a:schemeClr val="tx1"/>
                </a:solidFill>
              </a:rPr>
              <a:t>th</a:t>
            </a:r>
            <a:r>
              <a:rPr lang="en-US" sz="1600" dirty="0">
                <a:solidFill>
                  <a:schemeClr val="tx1"/>
                </a:solidFill>
              </a:rPr>
              <a:t> @ 6pm</a:t>
            </a:r>
          </a:p>
          <a:p>
            <a:pPr marL="0" indent="0">
              <a:buFont typeface="Tinos"/>
              <a:buNone/>
            </a:pPr>
            <a:r>
              <a:rPr lang="en-US" sz="1600" dirty="0">
                <a:solidFill>
                  <a:schemeClr val="tx1"/>
                </a:solidFill>
              </a:rPr>
              <a:t>Seward Elementary		November 10</a:t>
            </a:r>
            <a:r>
              <a:rPr lang="en-US" sz="1600" baseline="30000" dirty="0">
                <a:solidFill>
                  <a:schemeClr val="tx1"/>
                </a:solidFill>
              </a:rPr>
              <a:t>th</a:t>
            </a:r>
            <a:r>
              <a:rPr lang="en-US" sz="1600" dirty="0">
                <a:solidFill>
                  <a:schemeClr val="tx1"/>
                </a:solidFill>
              </a:rPr>
              <a:t> @ 6:30pm</a:t>
            </a:r>
          </a:p>
        </p:txBody>
      </p:sp>
      <p:pic>
        <p:nvPicPr>
          <p:cNvPr id="2050" name="Picture 2" descr="Family Engagement Ideas: Partnering Parents During Distance Learning | Blog  | Share My Lesson">
            <a:extLst>
              <a:ext uri="{FF2B5EF4-FFF2-40B4-BE49-F238E27FC236}">
                <a16:creationId xmlns:a16="http://schemas.microsoft.com/office/drawing/2014/main" id="{86A4EED8-3A5E-4A63-B781-4324D8CB1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150" y="645429"/>
            <a:ext cx="2876550" cy="15906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298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900" y="1463040"/>
            <a:ext cx="6616800" cy="110871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5400" dirty="0"/>
              <a:t>Questions?</a:t>
            </a:r>
            <a:endParaRPr sz="5400" dirty="0"/>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1161398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t>Google Classroom </a:t>
            </a:r>
            <a:endParaRPr sz="2800" dirty="0"/>
          </a:p>
        </p:txBody>
      </p:sp>
      <p:sp>
        <p:nvSpPr>
          <p:cNvPr id="62" name="Google Shape;62;p13"/>
          <p:cNvSpPr txBox="1">
            <a:spLocks noGrp="1"/>
          </p:cNvSpPr>
          <p:nvPr>
            <p:ph type="body" idx="2"/>
          </p:nvPr>
        </p:nvSpPr>
        <p:spPr>
          <a:xfrm>
            <a:off x="1556175" y="1578149"/>
            <a:ext cx="3781138" cy="2805007"/>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800" b="1" dirty="0">
                <a:solidFill>
                  <a:srgbClr val="25212A"/>
                </a:solidFill>
              </a:rPr>
              <a:t>How teachers use Google Classroom</a:t>
            </a:r>
            <a:endParaRPr sz="1800" dirty="0">
              <a:solidFill>
                <a:srgbClr val="25212A"/>
              </a:solidFill>
            </a:endParaRPr>
          </a:p>
          <a:p>
            <a:pPr marL="285750" lvl="0" indent="-285750" algn="l" rtl="0">
              <a:spcBef>
                <a:spcPts val="600"/>
              </a:spcBef>
              <a:spcAft>
                <a:spcPts val="0"/>
              </a:spcAft>
              <a:buClr>
                <a:schemeClr val="dk1"/>
              </a:buClr>
              <a:buSzPts val="1100"/>
              <a:buFont typeface="Arial" panose="020B0604020202020204" pitchFamily="34" charset="0"/>
              <a:buChar char="•"/>
            </a:pPr>
            <a:r>
              <a:rPr lang="en-US" sz="1800" dirty="0"/>
              <a:t>Assign classwork</a:t>
            </a:r>
          </a:p>
          <a:p>
            <a:pPr marL="285750" lvl="0" indent="-285750" algn="l" rtl="0">
              <a:spcBef>
                <a:spcPts val="600"/>
              </a:spcBef>
              <a:spcAft>
                <a:spcPts val="0"/>
              </a:spcAft>
              <a:buClr>
                <a:schemeClr val="dk1"/>
              </a:buClr>
              <a:buSzPts val="1100"/>
              <a:buFont typeface="Arial" panose="020B0604020202020204" pitchFamily="34" charset="0"/>
              <a:buChar char="•"/>
            </a:pPr>
            <a:r>
              <a:rPr lang="en-US" sz="1800" dirty="0"/>
              <a:t>Share relevant classroom materials</a:t>
            </a:r>
          </a:p>
          <a:p>
            <a:pPr marL="285750" lvl="0" indent="-285750" algn="l" rtl="0">
              <a:spcBef>
                <a:spcPts val="600"/>
              </a:spcBef>
              <a:spcAft>
                <a:spcPts val="0"/>
              </a:spcAft>
              <a:buClr>
                <a:schemeClr val="dk1"/>
              </a:buClr>
              <a:buSzPts val="1100"/>
              <a:buFont typeface="Arial" panose="020B0604020202020204" pitchFamily="34" charset="0"/>
              <a:buChar char="•"/>
            </a:pPr>
            <a:r>
              <a:rPr lang="en-US" sz="1800" dirty="0"/>
              <a:t>Integrate with other applications</a:t>
            </a:r>
          </a:p>
          <a:p>
            <a:pPr marL="285750" lvl="0" indent="-285750" algn="l" rtl="0">
              <a:spcBef>
                <a:spcPts val="600"/>
              </a:spcBef>
              <a:spcAft>
                <a:spcPts val="0"/>
              </a:spcAft>
              <a:buClr>
                <a:schemeClr val="dk1"/>
              </a:buClr>
              <a:buSzPts val="1100"/>
              <a:buFont typeface="Arial" panose="020B0604020202020204" pitchFamily="34" charset="0"/>
              <a:buChar char="•"/>
            </a:pPr>
            <a:r>
              <a:rPr lang="en-US" sz="1800" dirty="0"/>
              <a:t>Make announcements</a:t>
            </a:r>
          </a:p>
          <a:p>
            <a:pPr marL="285750" lvl="0" indent="-285750" algn="l" rtl="0">
              <a:spcBef>
                <a:spcPts val="600"/>
              </a:spcBef>
              <a:spcAft>
                <a:spcPts val="0"/>
              </a:spcAft>
              <a:buClr>
                <a:schemeClr val="dk1"/>
              </a:buClr>
              <a:buSzPts val="1100"/>
              <a:buFont typeface="Arial" panose="020B0604020202020204" pitchFamily="34" charset="0"/>
              <a:buChar char="•"/>
            </a:pPr>
            <a:r>
              <a:rPr lang="en-US" sz="1800" dirty="0"/>
              <a:t>Collaborate with students</a:t>
            </a:r>
            <a:endParaRPr sz="1800" dirty="0"/>
          </a:p>
          <a:p>
            <a:pPr marL="0" lvl="0" indent="0" algn="l" rtl="0">
              <a:spcBef>
                <a:spcPts val="600"/>
              </a:spcBef>
              <a:spcAft>
                <a:spcPts val="0"/>
              </a:spcAft>
              <a:buNone/>
            </a:pPr>
            <a:endParaRPr sz="1200" dirty="0"/>
          </a:p>
        </p:txBody>
      </p:sp>
      <p:sp>
        <p:nvSpPr>
          <p:cNvPr id="63" name="Google Shape;63;p13"/>
          <p:cNvSpPr txBox="1">
            <a:spLocks noGrp="1"/>
          </p:cNvSpPr>
          <p:nvPr>
            <p:ph type="body" idx="2"/>
          </p:nvPr>
        </p:nvSpPr>
        <p:spPr>
          <a:xfrm>
            <a:off x="5506277" y="1871010"/>
            <a:ext cx="2666697" cy="1771337"/>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400" b="1" dirty="0">
                <a:solidFill>
                  <a:srgbClr val="25212A"/>
                </a:solidFill>
              </a:rPr>
              <a:t>* </a:t>
            </a:r>
            <a:r>
              <a:rPr lang="en-US" sz="1400" dirty="0">
                <a:solidFill>
                  <a:srgbClr val="25212A"/>
                </a:solidFill>
              </a:rPr>
              <a:t>Google Classroom is web based and students must have internet connectivity to access</a:t>
            </a:r>
          </a:p>
          <a:p>
            <a:pPr marL="0" lvl="0" indent="0" algn="l" rtl="0">
              <a:spcBef>
                <a:spcPts val="600"/>
              </a:spcBef>
              <a:spcAft>
                <a:spcPts val="0"/>
              </a:spcAft>
              <a:buNone/>
            </a:pPr>
            <a:endParaRPr lang="en-US" sz="100" dirty="0">
              <a:solidFill>
                <a:srgbClr val="25212A"/>
              </a:solidFill>
            </a:endParaRPr>
          </a:p>
          <a:p>
            <a:pPr marL="0" lvl="0" indent="0" algn="l" rtl="0">
              <a:spcBef>
                <a:spcPts val="600"/>
              </a:spcBef>
              <a:spcAft>
                <a:spcPts val="0"/>
              </a:spcAft>
              <a:buNone/>
            </a:pPr>
            <a:r>
              <a:rPr lang="en-US" sz="1400" b="1" dirty="0">
                <a:solidFill>
                  <a:srgbClr val="25212A"/>
                </a:solidFill>
              </a:rPr>
              <a:t>*</a:t>
            </a:r>
            <a:r>
              <a:rPr lang="en-US" sz="1400" dirty="0">
                <a:solidFill>
                  <a:srgbClr val="25212A"/>
                </a:solidFill>
              </a:rPr>
              <a:t> Can be accessed from any device once a student has logged in with their Google credentials</a:t>
            </a:r>
            <a:endParaRPr sz="1400" dirty="0">
              <a:solidFill>
                <a:srgbClr val="25212A"/>
              </a:solidFill>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a:xfrm>
            <a:off x="1733121" y="608462"/>
            <a:ext cx="6629001" cy="57310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t>Parent/Guardian Access to Google Classroom</a:t>
            </a:r>
            <a:endParaRPr sz="2400" dirty="0"/>
          </a:p>
        </p:txBody>
      </p:sp>
      <p:sp>
        <p:nvSpPr>
          <p:cNvPr id="80" name="Google Shape;80;p15"/>
          <p:cNvSpPr txBox="1">
            <a:spLocks noGrp="1"/>
          </p:cNvSpPr>
          <p:nvPr>
            <p:ph type="subTitle" idx="1"/>
          </p:nvPr>
        </p:nvSpPr>
        <p:spPr>
          <a:xfrm>
            <a:off x="1704314" y="1188298"/>
            <a:ext cx="6469386" cy="734773"/>
          </a:xfrm>
          <a:prstGeom prst="rect">
            <a:avLst/>
          </a:prstGeom>
        </p:spPr>
        <p:txBody>
          <a:bodyPr spcFirstLastPara="1" wrap="square" lIns="91425" tIns="91425" rIns="91425" bIns="91425" anchor="t" anchorCtr="0">
            <a:noAutofit/>
          </a:bodyPr>
          <a:lstStyle/>
          <a:p>
            <a:pPr marL="283464" lvl="0" indent="-283464" algn="l" rtl="0">
              <a:spcBef>
                <a:spcPts val="0"/>
              </a:spcBef>
              <a:spcAft>
                <a:spcPts val="0"/>
              </a:spcAft>
              <a:buFont typeface="Arial" panose="020B0604020202020204" pitchFamily="34" charset="0"/>
              <a:buChar char="•"/>
            </a:pPr>
            <a:r>
              <a:rPr lang="en" sz="1600" i="0" dirty="0">
                <a:solidFill>
                  <a:schemeClr val="dk1"/>
                </a:solidFill>
              </a:rPr>
              <a:t>Parents do not sign in to Google Classroom </a:t>
            </a:r>
            <a:r>
              <a:rPr lang="en" sz="1200" i="0" dirty="0">
                <a:solidFill>
                  <a:schemeClr val="dk1"/>
                </a:solidFill>
              </a:rPr>
              <a:t>(Only Students - School Accounts)</a:t>
            </a:r>
          </a:p>
          <a:p>
            <a:pPr marL="283464" lvl="0" indent="-283464" algn="l" rtl="0">
              <a:spcBef>
                <a:spcPts val="0"/>
              </a:spcBef>
              <a:spcAft>
                <a:spcPts val="0"/>
              </a:spcAft>
            </a:pPr>
            <a:endParaRPr lang="en" sz="700" i="0" dirty="0">
              <a:solidFill>
                <a:schemeClr val="dk1"/>
              </a:solidFill>
            </a:endParaRPr>
          </a:p>
          <a:p>
            <a:pPr marL="283464" lvl="0" indent="-283464" algn="l" rtl="0">
              <a:spcBef>
                <a:spcPts val="0"/>
              </a:spcBef>
              <a:spcAft>
                <a:spcPts val="0"/>
              </a:spcAft>
              <a:buFont typeface="Arial" panose="020B0604020202020204" pitchFamily="34" charset="0"/>
              <a:buChar char="•"/>
            </a:pPr>
            <a:r>
              <a:rPr lang="en" sz="1600" i="0" dirty="0">
                <a:solidFill>
                  <a:schemeClr val="dk1"/>
                </a:solidFill>
              </a:rPr>
              <a:t>Parents receive information through the email provided to the school</a:t>
            </a:r>
          </a:p>
          <a:p>
            <a:pPr marL="283464" lvl="0" indent="-283464" algn="l" rtl="0">
              <a:spcBef>
                <a:spcPts val="0"/>
              </a:spcBef>
              <a:spcAft>
                <a:spcPts val="0"/>
              </a:spcAft>
            </a:pPr>
            <a:endParaRPr lang="en" sz="1100" i="0" dirty="0">
              <a:solidFill>
                <a:schemeClr val="dk1"/>
              </a:solidFill>
            </a:endParaRPr>
          </a:p>
          <a:p>
            <a:pPr marL="283464" lvl="0" indent="-283464" algn="l" rtl="0">
              <a:spcBef>
                <a:spcPts val="0"/>
              </a:spcBef>
              <a:spcAft>
                <a:spcPts val="0"/>
              </a:spcAft>
            </a:pPr>
            <a:endParaRPr lang="en" sz="1600" i="0" dirty="0">
              <a:solidFill>
                <a:schemeClr val="dk1"/>
              </a:solidFill>
            </a:endParaRPr>
          </a:p>
        </p:txBody>
      </p:sp>
      <p:sp>
        <p:nvSpPr>
          <p:cNvPr id="81" name="Google Shape;81;p1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6" name="Group 5"/>
          <p:cNvGrpSpPr/>
          <p:nvPr/>
        </p:nvGrpSpPr>
        <p:grpSpPr>
          <a:xfrm>
            <a:off x="5825986" y="2051334"/>
            <a:ext cx="2681167" cy="1738938"/>
            <a:chOff x="5684050" y="2279476"/>
            <a:chExt cx="2665261" cy="1746089"/>
          </a:xfrm>
        </p:grpSpPr>
        <p:pic>
          <p:nvPicPr>
            <p:cNvPr id="2" name="Picture 1"/>
            <p:cNvPicPr>
              <a:picLocks noChangeAspect="1"/>
            </p:cNvPicPr>
            <p:nvPr/>
          </p:nvPicPr>
          <p:blipFill rotWithShape="1">
            <a:blip r:embed="rId3"/>
            <a:srcRect l="7196" t="3681"/>
            <a:stretch/>
          </p:blipFill>
          <p:spPr>
            <a:xfrm>
              <a:off x="5684050" y="2279476"/>
              <a:ext cx="2665261" cy="1746089"/>
            </a:xfrm>
            <a:prstGeom prst="rect">
              <a:avLst/>
            </a:prstGeom>
            <a:ln>
              <a:solidFill>
                <a:schemeClr val="tx1"/>
              </a:solidFill>
            </a:ln>
          </p:spPr>
        </p:pic>
        <p:sp>
          <p:nvSpPr>
            <p:cNvPr id="4" name="TextBox 3"/>
            <p:cNvSpPr txBox="1"/>
            <p:nvPr/>
          </p:nvSpPr>
          <p:spPr>
            <a:xfrm>
              <a:off x="5827508" y="2922525"/>
              <a:ext cx="913066" cy="184666"/>
            </a:xfrm>
            <a:prstGeom prst="rect">
              <a:avLst/>
            </a:prstGeom>
            <a:solidFill>
              <a:schemeClr val="bg1"/>
            </a:solidFill>
            <a:ln>
              <a:solidFill>
                <a:schemeClr val="tx1"/>
              </a:solidFill>
            </a:ln>
          </p:spPr>
          <p:txBody>
            <a:bodyPr wrap="square" rtlCol="0">
              <a:spAutoFit/>
            </a:bodyPr>
            <a:lstStyle/>
            <a:p>
              <a:r>
                <a:rPr lang="en-US" sz="600" b="1" dirty="0">
                  <a:solidFill>
                    <a:srgbClr val="FF0000"/>
                  </a:solidFill>
                </a:rPr>
                <a:t>Teacher Name</a:t>
              </a:r>
            </a:p>
          </p:txBody>
        </p:sp>
        <p:sp>
          <p:nvSpPr>
            <p:cNvPr id="5" name="TextBox 4"/>
            <p:cNvSpPr txBox="1"/>
            <p:nvPr/>
          </p:nvSpPr>
          <p:spPr>
            <a:xfrm>
              <a:off x="6834293" y="3206134"/>
              <a:ext cx="507999" cy="138499"/>
            </a:xfrm>
            <a:prstGeom prst="rect">
              <a:avLst/>
            </a:prstGeom>
            <a:solidFill>
              <a:schemeClr val="bg1"/>
            </a:solidFill>
            <a:ln>
              <a:solidFill>
                <a:schemeClr val="tx1"/>
              </a:solidFill>
            </a:ln>
          </p:spPr>
          <p:txBody>
            <a:bodyPr wrap="square" rtlCol="0">
              <a:spAutoFit/>
            </a:bodyPr>
            <a:lstStyle/>
            <a:p>
              <a:pPr algn="ctr"/>
              <a:r>
                <a:rPr lang="en-US" sz="300" dirty="0">
                  <a:solidFill>
                    <a:srgbClr val="FF0000"/>
                  </a:solidFill>
                </a:rPr>
                <a:t>Student name</a:t>
              </a:r>
            </a:p>
          </p:txBody>
        </p:sp>
        <p:sp>
          <p:nvSpPr>
            <p:cNvPr id="9" name="TextBox 8"/>
            <p:cNvSpPr txBox="1"/>
            <p:nvPr/>
          </p:nvSpPr>
          <p:spPr>
            <a:xfrm>
              <a:off x="6509376" y="3569683"/>
              <a:ext cx="1157832" cy="230832"/>
            </a:xfrm>
            <a:prstGeom prst="rect">
              <a:avLst/>
            </a:prstGeom>
            <a:solidFill>
              <a:schemeClr val="bg1"/>
            </a:solidFill>
            <a:ln>
              <a:solidFill>
                <a:schemeClr val="tx1"/>
              </a:solidFill>
            </a:ln>
          </p:spPr>
          <p:txBody>
            <a:bodyPr wrap="square" rtlCol="0">
              <a:spAutoFit/>
            </a:bodyPr>
            <a:lstStyle/>
            <a:p>
              <a:r>
                <a:rPr lang="en-US" sz="900" dirty="0">
                  <a:solidFill>
                    <a:srgbClr val="FF0000"/>
                  </a:solidFill>
                </a:rPr>
                <a:t>Parent Information</a:t>
              </a:r>
            </a:p>
          </p:txBody>
        </p:sp>
      </p:grpSp>
      <p:sp>
        <p:nvSpPr>
          <p:cNvPr id="3" name="TextBox 2"/>
          <p:cNvSpPr txBox="1"/>
          <p:nvPr/>
        </p:nvSpPr>
        <p:spPr>
          <a:xfrm>
            <a:off x="1733121" y="2103912"/>
            <a:ext cx="4218773" cy="1815882"/>
          </a:xfrm>
          <a:prstGeom prst="rect">
            <a:avLst/>
          </a:prstGeom>
          <a:noFill/>
        </p:spPr>
        <p:txBody>
          <a:bodyPr wrap="square" rtlCol="0">
            <a:spAutoFit/>
          </a:bodyPr>
          <a:lstStyle/>
          <a:p>
            <a:pPr marL="285750" lvl="0" indent="-285750">
              <a:spcAft>
                <a:spcPts val="300"/>
              </a:spcAft>
              <a:buClr>
                <a:srgbClr val="666666"/>
              </a:buClr>
              <a:buSzPts val="1800"/>
              <a:buFont typeface="Arial" panose="020B0604020202020204" pitchFamily="34" charset="0"/>
              <a:buChar char="•"/>
            </a:pPr>
            <a:r>
              <a:rPr lang="en" sz="1600" dirty="0">
                <a:solidFill>
                  <a:schemeClr val="dk1"/>
                </a:solidFill>
                <a:latin typeface="Tinos"/>
                <a:ea typeface="Tinos"/>
                <a:cs typeface="Tinos"/>
                <a:sym typeface="Tinos"/>
              </a:rPr>
              <a:t>Guardian Summary</a:t>
            </a:r>
          </a:p>
          <a:p>
            <a:pPr marL="388620" indent="-285750">
              <a:spcAft>
                <a:spcPts val="600"/>
              </a:spcAft>
              <a:buClr>
                <a:srgbClr val="666666"/>
              </a:buClr>
              <a:buSzPct val="100000"/>
              <a:buFont typeface="Wingdings" panose="05000000000000000000" pitchFamily="2" charset="2"/>
              <a:buChar char="Ø"/>
            </a:pPr>
            <a:r>
              <a:rPr lang="en" dirty="0">
                <a:solidFill>
                  <a:schemeClr val="dk1"/>
                </a:solidFill>
                <a:latin typeface="Tinos"/>
                <a:ea typeface="Tinos"/>
                <a:cs typeface="Tinos"/>
                <a:sym typeface="Tinos"/>
              </a:rPr>
              <a:t>Progress Reports - Teacher must enter parent email for student, </a:t>
            </a:r>
            <a:r>
              <a:rPr lang="en-US" dirty="0">
                <a:solidFill>
                  <a:schemeClr val="dk1"/>
                </a:solidFill>
                <a:latin typeface="Tinos"/>
                <a:ea typeface="Tinos"/>
                <a:cs typeface="Tinos"/>
                <a:sym typeface="Tinos"/>
              </a:rPr>
              <a:t>p</a:t>
            </a:r>
            <a:r>
              <a:rPr lang="en" dirty="0">
                <a:solidFill>
                  <a:schemeClr val="dk1"/>
                </a:solidFill>
                <a:latin typeface="Tinos"/>
                <a:ea typeface="Tinos"/>
                <a:cs typeface="Tinos"/>
                <a:sym typeface="Tinos"/>
              </a:rPr>
              <a:t>arent must accept invitation</a:t>
            </a:r>
          </a:p>
          <a:p>
            <a:pPr marL="628650" lvl="1" indent="-171450">
              <a:buClr>
                <a:srgbClr val="666666"/>
              </a:buClr>
              <a:buSzPts val="1800"/>
              <a:buFont typeface="Arial" panose="020B0604020202020204" pitchFamily="34" charset="0"/>
              <a:buChar char="•"/>
            </a:pPr>
            <a:endParaRPr lang="en" dirty="0">
              <a:solidFill>
                <a:schemeClr val="dk1"/>
              </a:solidFill>
              <a:latin typeface="Tinos"/>
              <a:ea typeface="Tinos"/>
              <a:cs typeface="Tinos"/>
              <a:sym typeface="Tinos"/>
            </a:endParaRPr>
          </a:p>
          <a:p>
            <a:pPr marL="285750" lvl="1" indent="-285750">
              <a:spcAft>
                <a:spcPts val="300"/>
              </a:spcAft>
              <a:buClr>
                <a:srgbClr val="666666"/>
              </a:buClr>
              <a:buSzPts val="1800"/>
              <a:buFont typeface="Arial" panose="020B0604020202020204" pitchFamily="34" charset="0"/>
              <a:buChar char="•"/>
            </a:pPr>
            <a:r>
              <a:rPr lang="en" sz="1600" dirty="0">
                <a:solidFill>
                  <a:schemeClr val="dk1"/>
                </a:solidFill>
                <a:latin typeface="Tinos"/>
                <a:ea typeface="Tinos"/>
                <a:cs typeface="Tinos"/>
                <a:sym typeface="Tinos"/>
              </a:rPr>
              <a:t>Receive </a:t>
            </a:r>
            <a:r>
              <a:rPr lang="en-US" sz="1600" dirty="0">
                <a:solidFill>
                  <a:schemeClr val="dk1"/>
                </a:solidFill>
                <a:latin typeface="Tinos"/>
                <a:ea typeface="Tinos"/>
                <a:cs typeface="Tinos"/>
                <a:sym typeface="Tinos"/>
              </a:rPr>
              <a:t>D</a:t>
            </a:r>
            <a:r>
              <a:rPr lang="en" sz="1600" dirty="0">
                <a:solidFill>
                  <a:schemeClr val="dk1"/>
                </a:solidFill>
                <a:latin typeface="Tinos"/>
                <a:ea typeface="Tinos"/>
                <a:cs typeface="Tinos"/>
                <a:sym typeface="Tinos"/>
              </a:rPr>
              <a:t>aily or </a:t>
            </a:r>
            <a:r>
              <a:rPr lang="en-US" sz="1600" dirty="0">
                <a:solidFill>
                  <a:schemeClr val="dk1"/>
                </a:solidFill>
                <a:latin typeface="Tinos"/>
                <a:ea typeface="Tinos"/>
                <a:cs typeface="Tinos"/>
                <a:sym typeface="Tinos"/>
              </a:rPr>
              <a:t>W</a:t>
            </a:r>
            <a:r>
              <a:rPr lang="en" sz="1600" dirty="0">
                <a:solidFill>
                  <a:schemeClr val="dk1"/>
                </a:solidFill>
                <a:latin typeface="Tinos"/>
                <a:ea typeface="Tinos"/>
                <a:cs typeface="Tinos"/>
                <a:sym typeface="Tinos"/>
              </a:rPr>
              <a:t>eekly (Friday) Summar</a:t>
            </a:r>
            <a:r>
              <a:rPr lang="en-US" sz="1600" dirty="0">
                <a:solidFill>
                  <a:schemeClr val="dk1"/>
                </a:solidFill>
                <a:latin typeface="Tinos"/>
                <a:ea typeface="Tinos"/>
                <a:cs typeface="Tinos"/>
                <a:sym typeface="Tinos"/>
              </a:rPr>
              <a:t>y</a:t>
            </a:r>
          </a:p>
          <a:p>
            <a:pPr marL="388620" lvl="1" indent="-285750">
              <a:spcAft>
                <a:spcPts val="300"/>
              </a:spcAft>
              <a:buClr>
                <a:srgbClr val="666666"/>
              </a:buClr>
              <a:buSzPct val="100000"/>
              <a:buFont typeface="Wingdings" panose="05000000000000000000" pitchFamily="2" charset="2"/>
              <a:buChar char="Ø"/>
            </a:pPr>
            <a:r>
              <a:rPr lang="en" dirty="0">
                <a:solidFill>
                  <a:schemeClr val="dk1"/>
                </a:solidFill>
                <a:latin typeface="Tinos"/>
                <a:ea typeface="Tinos"/>
                <a:cs typeface="Tinos"/>
                <a:sym typeface="Tinos"/>
              </a:rPr>
              <a:t>Includes Missing Work, Upcoming Work and Class Activites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a:xfrm>
            <a:off x="1733121" y="608462"/>
            <a:ext cx="6629001" cy="57310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t>Classroom Email Summaries (Parents/Guardians)</a:t>
            </a:r>
            <a:endParaRPr sz="2400" dirty="0"/>
          </a:p>
        </p:txBody>
      </p:sp>
      <p:sp>
        <p:nvSpPr>
          <p:cNvPr id="80" name="Google Shape;80;p15"/>
          <p:cNvSpPr txBox="1">
            <a:spLocks noGrp="1"/>
          </p:cNvSpPr>
          <p:nvPr>
            <p:ph type="subTitle" idx="1"/>
          </p:nvPr>
        </p:nvSpPr>
        <p:spPr>
          <a:xfrm>
            <a:off x="1764558" y="1102747"/>
            <a:ext cx="6629001" cy="75076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pPr>
            <a:r>
              <a:rPr lang="en" sz="1600" i="0" dirty="0">
                <a:solidFill>
                  <a:schemeClr val="dk1"/>
                </a:solidFill>
              </a:rPr>
              <a:t>Once you have accepted an invite to recieve summaries, you can change your summary settings with a Google Account.</a:t>
            </a:r>
          </a:p>
          <a:p>
            <a:pPr marL="0" lvl="0" indent="0" algn="l" rtl="0">
              <a:spcBef>
                <a:spcPts val="0"/>
              </a:spcBef>
              <a:spcAft>
                <a:spcPts val="0"/>
              </a:spcAft>
            </a:pPr>
            <a:endParaRPr lang="en" sz="1600" i="0" dirty="0">
              <a:solidFill>
                <a:schemeClr val="dk1"/>
              </a:solidFill>
            </a:endParaRPr>
          </a:p>
          <a:p>
            <a:pPr marL="0" lvl="0" indent="0" algn="l" rtl="0">
              <a:spcBef>
                <a:spcPts val="0"/>
              </a:spcBef>
              <a:spcAft>
                <a:spcPts val="0"/>
              </a:spcAft>
            </a:pPr>
            <a:endParaRPr lang="en" sz="1600" b="1" i="0" dirty="0"/>
          </a:p>
          <a:p>
            <a:pPr marL="0" lvl="0" indent="0" algn="l" rtl="0">
              <a:spcBef>
                <a:spcPts val="0"/>
              </a:spcBef>
              <a:spcAft>
                <a:spcPts val="0"/>
              </a:spcAft>
            </a:pPr>
            <a:endParaRPr lang="en" sz="1200" b="1" dirty="0"/>
          </a:p>
          <a:p>
            <a:pPr marL="0" lvl="0" indent="0" algn="l" rtl="0">
              <a:spcBef>
                <a:spcPts val="0"/>
              </a:spcBef>
              <a:spcAft>
                <a:spcPts val="0"/>
              </a:spcAft>
            </a:pPr>
            <a:endParaRPr lang="en" b="1" dirty="0"/>
          </a:p>
        </p:txBody>
      </p:sp>
      <p:sp>
        <p:nvSpPr>
          <p:cNvPr id="81" name="Google Shape;81;p1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1" name="Google Shape;80;p15"/>
          <p:cNvSpPr txBox="1">
            <a:spLocks/>
          </p:cNvSpPr>
          <p:nvPr/>
        </p:nvSpPr>
        <p:spPr>
          <a:xfrm>
            <a:off x="1764558" y="1486906"/>
            <a:ext cx="3370659" cy="24633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0"/>
              </a:spcBef>
              <a:spcAft>
                <a:spcPts val="0"/>
              </a:spcAft>
              <a:buClr>
                <a:srgbClr val="666666"/>
              </a:buClr>
              <a:buSzPts val="1800"/>
              <a:buFont typeface="Tinos"/>
              <a:buNone/>
              <a:defRPr sz="1800" b="0" i="1" u="none" strike="noStrike" cap="none">
                <a:solidFill>
                  <a:srgbClr val="666666"/>
                </a:solidFill>
                <a:latin typeface="Tinos"/>
                <a:ea typeface="Tinos"/>
                <a:cs typeface="Tinos"/>
                <a:sym typeface="Tinos"/>
              </a:defRPr>
            </a:lvl1pPr>
            <a:lvl2pPr marL="914400" marR="0" lvl="1" indent="-381000" algn="l" rtl="0">
              <a:lnSpc>
                <a:spcPct val="100000"/>
              </a:lnSpc>
              <a:spcBef>
                <a:spcPts val="0"/>
              </a:spcBef>
              <a:spcAft>
                <a:spcPts val="0"/>
              </a:spcAft>
              <a:buClr>
                <a:srgbClr val="666666"/>
              </a:buClr>
              <a:buSzPts val="1800"/>
              <a:buFont typeface="Tinos"/>
              <a:buNone/>
              <a:defRPr sz="1800" b="0" i="1" u="none" strike="noStrike" cap="none">
                <a:solidFill>
                  <a:srgbClr val="666666"/>
                </a:solidFill>
                <a:latin typeface="Tinos"/>
                <a:ea typeface="Tinos"/>
                <a:cs typeface="Tinos"/>
                <a:sym typeface="Tinos"/>
              </a:defRPr>
            </a:lvl2pPr>
            <a:lvl3pPr marL="1371600" marR="0" lvl="2" indent="-381000" algn="l" rtl="0">
              <a:lnSpc>
                <a:spcPct val="100000"/>
              </a:lnSpc>
              <a:spcBef>
                <a:spcPts val="0"/>
              </a:spcBef>
              <a:spcAft>
                <a:spcPts val="0"/>
              </a:spcAft>
              <a:buClr>
                <a:srgbClr val="666666"/>
              </a:buClr>
              <a:buSzPts val="1800"/>
              <a:buFont typeface="Tinos"/>
              <a:buNone/>
              <a:defRPr sz="1800" b="0" i="1" u="none" strike="noStrike" cap="none">
                <a:solidFill>
                  <a:srgbClr val="666666"/>
                </a:solidFill>
                <a:latin typeface="Tinos"/>
                <a:ea typeface="Tinos"/>
                <a:cs typeface="Tinos"/>
                <a:sym typeface="Tinos"/>
              </a:defRPr>
            </a:lvl3pPr>
            <a:lvl4pPr marL="1828800" marR="0" lvl="3" indent="-342900" algn="l" rtl="0">
              <a:lnSpc>
                <a:spcPct val="100000"/>
              </a:lnSpc>
              <a:spcBef>
                <a:spcPts val="0"/>
              </a:spcBef>
              <a:spcAft>
                <a:spcPts val="0"/>
              </a:spcAft>
              <a:buClr>
                <a:srgbClr val="666666"/>
              </a:buClr>
              <a:buSzPts val="1800"/>
              <a:buFont typeface="Tinos"/>
              <a:buNone/>
              <a:defRPr sz="1800" b="0" i="1" u="none" strike="noStrike" cap="none">
                <a:solidFill>
                  <a:srgbClr val="666666"/>
                </a:solidFill>
                <a:latin typeface="Tinos"/>
                <a:ea typeface="Tinos"/>
                <a:cs typeface="Tinos"/>
                <a:sym typeface="Tinos"/>
              </a:defRPr>
            </a:lvl4pPr>
            <a:lvl5pPr marL="2286000" marR="0" lvl="4" indent="-342900" algn="l" rtl="0">
              <a:lnSpc>
                <a:spcPct val="100000"/>
              </a:lnSpc>
              <a:spcBef>
                <a:spcPts val="0"/>
              </a:spcBef>
              <a:spcAft>
                <a:spcPts val="0"/>
              </a:spcAft>
              <a:buClr>
                <a:srgbClr val="666666"/>
              </a:buClr>
              <a:buSzPts val="1800"/>
              <a:buFont typeface="Tinos"/>
              <a:buNone/>
              <a:defRPr sz="1800" b="0" i="1" u="none" strike="noStrike" cap="none">
                <a:solidFill>
                  <a:srgbClr val="666666"/>
                </a:solidFill>
                <a:latin typeface="Tinos"/>
                <a:ea typeface="Tinos"/>
                <a:cs typeface="Tinos"/>
                <a:sym typeface="Tinos"/>
              </a:defRPr>
            </a:lvl5pPr>
            <a:lvl6pPr marL="2743200" marR="0" lvl="5" indent="-342900" algn="l" rtl="0">
              <a:lnSpc>
                <a:spcPct val="100000"/>
              </a:lnSpc>
              <a:spcBef>
                <a:spcPts val="0"/>
              </a:spcBef>
              <a:spcAft>
                <a:spcPts val="0"/>
              </a:spcAft>
              <a:buClr>
                <a:srgbClr val="666666"/>
              </a:buClr>
              <a:buSzPts val="1800"/>
              <a:buFont typeface="Tinos"/>
              <a:buNone/>
              <a:defRPr sz="1800" b="0" i="1" u="none" strike="noStrike" cap="none">
                <a:solidFill>
                  <a:srgbClr val="666666"/>
                </a:solidFill>
                <a:latin typeface="Tinos"/>
                <a:ea typeface="Tinos"/>
                <a:cs typeface="Tinos"/>
                <a:sym typeface="Tinos"/>
              </a:defRPr>
            </a:lvl6pPr>
            <a:lvl7pPr marL="3200400" marR="0" lvl="6" indent="-342900" algn="l" rtl="0">
              <a:lnSpc>
                <a:spcPct val="100000"/>
              </a:lnSpc>
              <a:spcBef>
                <a:spcPts val="0"/>
              </a:spcBef>
              <a:spcAft>
                <a:spcPts val="0"/>
              </a:spcAft>
              <a:buClr>
                <a:srgbClr val="666666"/>
              </a:buClr>
              <a:buSzPts val="1800"/>
              <a:buFont typeface="Tinos"/>
              <a:buNone/>
              <a:defRPr sz="1800" b="0" i="1" u="none" strike="noStrike" cap="none">
                <a:solidFill>
                  <a:srgbClr val="666666"/>
                </a:solidFill>
                <a:latin typeface="Tinos"/>
                <a:ea typeface="Tinos"/>
                <a:cs typeface="Tinos"/>
                <a:sym typeface="Tinos"/>
              </a:defRPr>
            </a:lvl7pPr>
            <a:lvl8pPr marL="3657600" marR="0" lvl="7" indent="-342900" algn="l" rtl="0">
              <a:lnSpc>
                <a:spcPct val="100000"/>
              </a:lnSpc>
              <a:spcBef>
                <a:spcPts val="0"/>
              </a:spcBef>
              <a:spcAft>
                <a:spcPts val="0"/>
              </a:spcAft>
              <a:buClr>
                <a:srgbClr val="666666"/>
              </a:buClr>
              <a:buSzPts val="1800"/>
              <a:buFont typeface="Tinos"/>
              <a:buNone/>
              <a:defRPr sz="1800" b="0" i="1" u="none" strike="noStrike" cap="none">
                <a:solidFill>
                  <a:srgbClr val="666666"/>
                </a:solidFill>
                <a:latin typeface="Tinos"/>
                <a:ea typeface="Tinos"/>
                <a:cs typeface="Tinos"/>
                <a:sym typeface="Tinos"/>
              </a:defRPr>
            </a:lvl8pPr>
            <a:lvl9pPr marL="4114800" marR="0" lvl="8" indent="-342900" algn="l" rtl="0">
              <a:lnSpc>
                <a:spcPct val="100000"/>
              </a:lnSpc>
              <a:spcBef>
                <a:spcPts val="0"/>
              </a:spcBef>
              <a:spcAft>
                <a:spcPts val="0"/>
              </a:spcAft>
              <a:buClr>
                <a:srgbClr val="666666"/>
              </a:buClr>
              <a:buSzPts val="1800"/>
              <a:buFont typeface="Tinos"/>
              <a:buNone/>
              <a:defRPr sz="1800" b="0" i="1" u="none" strike="noStrike" cap="none">
                <a:solidFill>
                  <a:srgbClr val="666666"/>
                </a:solidFill>
                <a:latin typeface="Tinos"/>
                <a:ea typeface="Tinos"/>
                <a:cs typeface="Tinos"/>
                <a:sym typeface="Tinos"/>
              </a:defRPr>
            </a:lvl9pPr>
          </a:lstStyle>
          <a:p>
            <a:pPr marL="0" indent="0"/>
            <a:endParaRPr lang="en" sz="1600" i="0" dirty="0"/>
          </a:p>
          <a:p>
            <a:pPr marL="0" indent="0"/>
            <a:r>
              <a:rPr lang="en" sz="1600" i="0" dirty="0">
                <a:solidFill>
                  <a:schemeClr val="dk1"/>
                </a:solidFill>
              </a:rPr>
              <a:t>To view or update your email summary settings:</a:t>
            </a:r>
          </a:p>
          <a:p>
            <a:pPr marL="0" indent="0"/>
            <a:endParaRPr lang="en" sz="1050" b="1" i="0" dirty="0"/>
          </a:p>
          <a:p>
            <a:pPr marL="285750" indent="-285750">
              <a:spcAft>
                <a:spcPts val="600"/>
              </a:spcAft>
              <a:buFont typeface="Arial" panose="020B0604020202020204" pitchFamily="34" charset="0"/>
              <a:buChar char="•"/>
            </a:pPr>
            <a:r>
              <a:rPr lang="en" sz="1400" i="0" dirty="0">
                <a:solidFill>
                  <a:schemeClr val="dk1"/>
                </a:solidFill>
              </a:rPr>
              <a:t>Open </a:t>
            </a:r>
            <a:r>
              <a:rPr lang="en" sz="1400" b="1" i="0" dirty="0">
                <a:solidFill>
                  <a:schemeClr val="dk1"/>
                </a:solidFill>
              </a:rPr>
              <a:t>any email summary </a:t>
            </a:r>
            <a:r>
              <a:rPr lang="en" sz="1400" i="0" dirty="0">
                <a:solidFill>
                  <a:schemeClr val="dk1"/>
                </a:solidFill>
              </a:rPr>
              <a:t>that has been sent to you or go to </a:t>
            </a:r>
            <a:r>
              <a:rPr lang="en" sz="1400" b="1" i="0" dirty="0">
                <a:solidFill>
                  <a:schemeClr val="dk1"/>
                </a:solidFill>
              </a:rPr>
              <a:t>classroom.google.com\gs</a:t>
            </a:r>
            <a:endParaRPr lang="en" sz="1400" i="0" dirty="0">
              <a:solidFill>
                <a:schemeClr val="dk1"/>
              </a:solidFill>
            </a:endParaRPr>
          </a:p>
          <a:p>
            <a:pPr marL="285750" indent="-285750">
              <a:spcAft>
                <a:spcPts val="600"/>
              </a:spcAft>
              <a:buFont typeface="Arial" panose="020B0604020202020204" pitchFamily="34" charset="0"/>
              <a:buChar char="•"/>
            </a:pPr>
            <a:r>
              <a:rPr lang="en" sz="1400" i="0" dirty="0">
                <a:solidFill>
                  <a:schemeClr val="dk1"/>
                </a:solidFill>
              </a:rPr>
              <a:t>Go to the bottom of the email and click settings</a:t>
            </a:r>
          </a:p>
          <a:p>
            <a:pPr marL="285750" indent="-285750">
              <a:spcAft>
                <a:spcPts val="600"/>
              </a:spcAft>
              <a:buFont typeface="Arial" panose="020B0604020202020204" pitchFamily="34" charset="0"/>
              <a:buChar char="•"/>
            </a:pPr>
            <a:r>
              <a:rPr lang="en" sz="1400" i="0" dirty="0">
                <a:solidFill>
                  <a:schemeClr val="dk1"/>
                </a:solidFill>
              </a:rPr>
              <a:t>Under Frequency, click the down arrow and make a selection</a:t>
            </a:r>
            <a:endParaRPr lang="en" sz="1600" i="0" dirty="0"/>
          </a:p>
          <a:p>
            <a:pPr marL="0" indent="0"/>
            <a:endParaRPr lang="en" sz="1200" dirty="0"/>
          </a:p>
          <a:p>
            <a:pPr marL="0" indent="0"/>
            <a:endParaRPr lang="en" dirty="0"/>
          </a:p>
        </p:txBody>
      </p:sp>
      <p:grpSp>
        <p:nvGrpSpPr>
          <p:cNvPr id="14" name="Group 13"/>
          <p:cNvGrpSpPr/>
          <p:nvPr/>
        </p:nvGrpSpPr>
        <p:grpSpPr>
          <a:xfrm>
            <a:off x="5327409" y="1550879"/>
            <a:ext cx="3120641" cy="2501767"/>
            <a:chOff x="5327409" y="1550879"/>
            <a:chExt cx="3120641" cy="2501767"/>
          </a:xfrm>
        </p:grpSpPr>
        <p:pic>
          <p:nvPicPr>
            <p:cNvPr id="3" name="Picture 2"/>
            <p:cNvPicPr>
              <a:picLocks noChangeAspect="1"/>
            </p:cNvPicPr>
            <p:nvPr/>
          </p:nvPicPr>
          <p:blipFill>
            <a:blip r:embed="rId3"/>
            <a:stretch>
              <a:fillRect/>
            </a:stretch>
          </p:blipFill>
          <p:spPr>
            <a:xfrm>
              <a:off x="5327409" y="1550879"/>
              <a:ext cx="2502562" cy="1899889"/>
            </a:xfrm>
            <a:prstGeom prst="rect">
              <a:avLst/>
            </a:prstGeom>
            <a:ln>
              <a:solidFill>
                <a:schemeClr val="tx1"/>
              </a:solidFill>
            </a:ln>
          </p:spPr>
        </p:pic>
        <p:pic>
          <p:nvPicPr>
            <p:cNvPr id="2" name="Picture 1"/>
            <p:cNvPicPr>
              <a:picLocks noChangeAspect="1"/>
            </p:cNvPicPr>
            <p:nvPr/>
          </p:nvPicPr>
          <p:blipFill rotWithShape="1">
            <a:blip r:embed="rId4"/>
            <a:srcRect t="18923" b="5979"/>
            <a:stretch/>
          </p:blipFill>
          <p:spPr>
            <a:xfrm>
              <a:off x="6227406" y="2800314"/>
              <a:ext cx="2220644" cy="1252332"/>
            </a:xfrm>
            <a:prstGeom prst="rect">
              <a:avLst/>
            </a:prstGeom>
            <a:ln>
              <a:solidFill>
                <a:schemeClr val="tx1"/>
              </a:solidFill>
            </a:ln>
          </p:spPr>
        </p:pic>
        <p:sp>
          <p:nvSpPr>
            <p:cNvPr id="6" name="Rectangle 5"/>
            <p:cNvSpPr/>
            <p:nvPr/>
          </p:nvSpPr>
          <p:spPr>
            <a:xfrm>
              <a:off x="5744817" y="2352261"/>
              <a:ext cx="894522" cy="205409"/>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Student Name</a:t>
              </a:r>
            </a:p>
          </p:txBody>
        </p:sp>
        <p:sp>
          <p:nvSpPr>
            <p:cNvPr id="12" name="Rectangle 11"/>
            <p:cNvSpPr/>
            <p:nvPr/>
          </p:nvSpPr>
          <p:spPr>
            <a:xfrm>
              <a:off x="6208322" y="1761297"/>
              <a:ext cx="815330" cy="10726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Parent Name</a:t>
              </a:r>
            </a:p>
          </p:txBody>
        </p:sp>
        <p:sp>
          <p:nvSpPr>
            <p:cNvPr id="13" name="Rectangle 12"/>
            <p:cNvSpPr/>
            <p:nvPr/>
          </p:nvSpPr>
          <p:spPr>
            <a:xfrm>
              <a:off x="6520069" y="3132414"/>
              <a:ext cx="848140" cy="174003"/>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Student Name</a:t>
              </a:r>
            </a:p>
          </p:txBody>
        </p:sp>
        <p:pic>
          <p:nvPicPr>
            <p:cNvPr id="9" name="Picture 8"/>
            <p:cNvPicPr>
              <a:picLocks noChangeAspect="1"/>
            </p:cNvPicPr>
            <p:nvPr/>
          </p:nvPicPr>
          <p:blipFill>
            <a:blip r:embed="rId5"/>
            <a:stretch>
              <a:fillRect/>
            </a:stretch>
          </p:blipFill>
          <p:spPr>
            <a:xfrm>
              <a:off x="5494949" y="2311252"/>
              <a:ext cx="229990" cy="246418"/>
            </a:xfrm>
            <a:prstGeom prst="rect">
              <a:avLst/>
            </a:prstGeom>
            <a:ln>
              <a:solidFill>
                <a:schemeClr val="tx1"/>
              </a:solidFill>
            </a:ln>
          </p:spPr>
        </p:pic>
        <p:pic>
          <p:nvPicPr>
            <p:cNvPr id="10" name="Picture 9"/>
            <p:cNvPicPr>
              <a:picLocks noChangeAspect="1"/>
            </p:cNvPicPr>
            <p:nvPr/>
          </p:nvPicPr>
          <p:blipFill>
            <a:blip r:embed="rId5"/>
            <a:stretch>
              <a:fillRect/>
            </a:stretch>
          </p:blipFill>
          <p:spPr>
            <a:xfrm>
              <a:off x="6321287" y="3119162"/>
              <a:ext cx="187545" cy="200941"/>
            </a:xfrm>
            <a:prstGeom prst="rect">
              <a:avLst/>
            </a:prstGeom>
            <a:ln>
              <a:solidFill>
                <a:schemeClr val="tx1"/>
              </a:solidFill>
            </a:ln>
          </p:spPr>
        </p:pic>
      </p:grpSp>
    </p:spTree>
    <p:extLst>
      <p:ext uri="{BB962C8B-B14F-4D97-AF65-F5344CB8AC3E}">
        <p14:creationId xmlns:p14="http://schemas.microsoft.com/office/powerpoint/2010/main" val="1958990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2" name="Google Shape;72;p14"/>
          <p:cNvSpPr txBox="1">
            <a:spLocks noGrp="1"/>
          </p:cNvSpPr>
          <p:nvPr>
            <p:ph type="ctrTitle" idx="4294967295"/>
          </p:nvPr>
        </p:nvSpPr>
        <p:spPr>
          <a:xfrm>
            <a:off x="1624915" y="670848"/>
            <a:ext cx="4393020" cy="6336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Logging </a:t>
            </a:r>
            <a:r>
              <a:rPr lang="en-US" dirty="0"/>
              <a:t>I</a:t>
            </a:r>
            <a:r>
              <a:rPr lang="en" dirty="0"/>
              <a:t>n (Student)</a:t>
            </a:r>
            <a:endParaRPr dirty="0"/>
          </a:p>
        </p:txBody>
      </p:sp>
      <p:sp>
        <p:nvSpPr>
          <p:cNvPr id="73" name="Google Shape;73;p14"/>
          <p:cNvSpPr txBox="1">
            <a:spLocks noGrp="1"/>
          </p:cNvSpPr>
          <p:nvPr>
            <p:ph type="subTitle" idx="4294967295"/>
          </p:nvPr>
        </p:nvSpPr>
        <p:spPr>
          <a:xfrm>
            <a:off x="4937367" y="1826159"/>
            <a:ext cx="3457206" cy="2580189"/>
          </a:xfrm>
          <a:prstGeom prst="rect">
            <a:avLst/>
          </a:prstGeom>
        </p:spPr>
        <p:txBody>
          <a:bodyPr spcFirstLastPara="1" wrap="square" lIns="91425" tIns="91425" rIns="91425" bIns="91425" anchor="t" anchorCtr="0">
            <a:noAutofit/>
          </a:bodyPr>
          <a:lstStyle/>
          <a:p>
            <a:pPr marL="283464" lvl="0" indent="-283464" algn="l" rtl="0">
              <a:spcBef>
                <a:spcPts val="600"/>
              </a:spcBef>
              <a:spcAft>
                <a:spcPts val="0"/>
              </a:spcAft>
              <a:buNone/>
            </a:pPr>
            <a:r>
              <a:rPr lang="en-US" sz="1600" b="1" dirty="0"/>
              <a:t>Chromebook:</a:t>
            </a:r>
            <a:endParaRPr sz="1600" b="1" dirty="0"/>
          </a:p>
          <a:p>
            <a:pPr marL="283464" indent="-283464">
              <a:buSzPts val="1100"/>
              <a:buFont typeface="Arial" panose="020B0604020202020204" pitchFamily="34" charset="0"/>
              <a:buChar char="•"/>
            </a:pPr>
            <a:r>
              <a:rPr lang="en-US" sz="1600" dirty="0"/>
              <a:t>Log in to the Chromebook</a:t>
            </a:r>
          </a:p>
          <a:p>
            <a:pPr marL="283464" indent="-283464">
              <a:buSzPts val="1100"/>
              <a:buFont typeface="Arial" panose="020B0604020202020204" pitchFamily="34" charset="0"/>
              <a:buChar char="•"/>
            </a:pPr>
            <a:r>
              <a:rPr lang="en-US" sz="1600" dirty="0"/>
              <a:t>Click the circle on the bottom left</a:t>
            </a:r>
          </a:p>
          <a:p>
            <a:pPr marL="283464" indent="-283464">
              <a:buSzPts val="1100"/>
              <a:buFont typeface="Arial" panose="020B0604020202020204" pitchFamily="34" charset="0"/>
              <a:buChar char="•"/>
            </a:pPr>
            <a:r>
              <a:rPr lang="en-US" sz="1600" dirty="0"/>
              <a:t>Click the up arrow in the center to display apps</a:t>
            </a:r>
          </a:p>
          <a:p>
            <a:pPr marL="283464" indent="-283464">
              <a:buSzPts val="1100"/>
              <a:buFont typeface="Arial" panose="020B0604020202020204" pitchFamily="34" charset="0"/>
              <a:buChar char="•"/>
            </a:pPr>
            <a:r>
              <a:rPr lang="en-US" sz="1600" dirty="0"/>
              <a:t>Select Google Classroom</a:t>
            </a:r>
          </a:p>
          <a:p>
            <a:pPr marL="283464" indent="-283464">
              <a:buSzPts val="1100"/>
              <a:buFont typeface="Arial" panose="020B0604020202020204" pitchFamily="34" charset="0"/>
              <a:buChar char="•"/>
            </a:pPr>
            <a:r>
              <a:rPr lang="en-US" sz="1600" dirty="0"/>
              <a:t>Or, type “Classroom” in search bar and select</a:t>
            </a:r>
          </a:p>
          <a:p>
            <a:pPr marL="283464" lvl="0" indent="-283464" algn="l" rtl="0">
              <a:spcBef>
                <a:spcPts val="600"/>
              </a:spcBef>
              <a:spcAft>
                <a:spcPts val="0"/>
              </a:spcAft>
              <a:buClr>
                <a:schemeClr val="dk1"/>
              </a:buClr>
              <a:buSzPts val="1100"/>
              <a:buFont typeface="Arial"/>
              <a:buNone/>
            </a:pPr>
            <a:endParaRPr sz="1600" b="1" dirty="0"/>
          </a:p>
        </p:txBody>
      </p:sp>
      <p:sp>
        <p:nvSpPr>
          <p:cNvPr id="74" name="Google Shape;74;p14"/>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dirty="0"/>
          </a:p>
        </p:txBody>
      </p:sp>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39446" y="723506"/>
            <a:ext cx="1375837" cy="1375837"/>
          </a:xfrm>
          <a:prstGeom prst="rect">
            <a:avLst/>
          </a:prstGeom>
        </p:spPr>
      </p:pic>
      <p:grpSp>
        <p:nvGrpSpPr>
          <p:cNvPr id="8" name="Group 7"/>
          <p:cNvGrpSpPr/>
          <p:nvPr/>
        </p:nvGrpSpPr>
        <p:grpSpPr>
          <a:xfrm>
            <a:off x="1624915" y="1826159"/>
            <a:ext cx="3490423" cy="2242451"/>
            <a:chOff x="1624915" y="1826159"/>
            <a:chExt cx="3490423" cy="2242451"/>
          </a:xfrm>
        </p:grpSpPr>
        <p:sp>
          <p:nvSpPr>
            <p:cNvPr id="9" name="Google Shape;73;p14"/>
            <p:cNvSpPr txBox="1">
              <a:spLocks/>
            </p:cNvSpPr>
            <p:nvPr/>
          </p:nvSpPr>
          <p:spPr>
            <a:xfrm>
              <a:off x="1624915" y="1826159"/>
              <a:ext cx="3490423" cy="22424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dk1"/>
                </a:buClr>
                <a:buSzPts val="3000"/>
                <a:buFont typeface="Tinos"/>
                <a:buChar char="◈"/>
                <a:defRPr sz="3000" b="0" i="0" u="none" strike="noStrike" cap="none">
                  <a:solidFill>
                    <a:schemeClr val="dk1"/>
                  </a:solidFill>
                  <a:latin typeface="Tinos"/>
                  <a:ea typeface="Tinos"/>
                  <a:cs typeface="Tinos"/>
                  <a:sym typeface="Tinos"/>
                </a:defRPr>
              </a:lvl1pPr>
              <a:lvl2pPr marL="914400" marR="0" lvl="1" indent="-381000" algn="l" rtl="0">
                <a:lnSpc>
                  <a:spcPct val="100000"/>
                </a:lnSpc>
                <a:spcBef>
                  <a:spcPts val="0"/>
                </a:spcBef>
                <a:spcAft>
                  <a:spcPts val="0"/>
                </a:spcAft>
                <a:buClr>
                  <a:schemeClr val="dk1"/>
                </a:buClr>
                <a:buSzPts val="2400"/>
                <a:buFont typeface="Tinos"/>
                <a:buChar char="◆"/>
                <a:defRPr sz="2400" b="0" i="0" u="none" strike="noStrike" cap="none">
                  <a:solidFill>
                    <a:schemeClr val="dk1"/>
                  </a:solidFill>
                  <a:latin typeface="Tinos"/>
                  <a:ea typeface="Tinos"/>
                  <a:cs typeface="Tinos"/>
                  <a:sym typeface="Tinos"/>
                </a:defRPr>
              </a:lvl2pPr>
              <a:lvl3pPr marL="1371600" marR="0" lvl="2" indent="-381000" algn="l" rtl="0">
                <a:lnSpc>
                  <a:spcPct val="100000"/>
                </a:lnSpc>
                <a:spcBef>
                  <a:spcPts val="0"/>
                </a:spcBef>
                <a:spcAft>
                  <a:spcPts val="0"/>
                </a:spcAft>
                <a:buClr>
                  <a:schemeClr val="dk1"/>
                </a:buClr>
                <a:buSzPts val="2400"/>
                <a:buFont typeface="Tinos"/>
                <a:buChar char="◇"/>
                <a:defRPr sz="2400" b="0" i="0" u="none" strike="noStrike" cap="none">
                  <a:solidFill>
                    <a:schemeClr val="dk1"/>
                  </a:solidFill>
                  <a:latin typeface="Tinos"/>
                  <a:ea typeface="Tinos"/>
                  <a:cs typeface="Tinos"/>
                  <a:sym typeface="Tinos"/>
                </a:defRPr>
              </a:lvl3pPr>
              <a:lvl4pPr marL="1828800" marR="0" lvl="3"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4pPr>
              <a:lvl5pPr marL="2286000" marR="0" lvl="4"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5pPr>
              <a:lvl6pPr marL="2743200" marR="0" lvl="5"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6pPr>
              <a:lvl7pPr marL="3200400" marR="0" lvl="6"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7pPr>
              <a:lvl8pPr marL="3657600" marR="0" lvl="7"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8pPr>
              <a:lvl9pPr marL="4114800" marR="0" lvl="8"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9pPr>
            </a:lstStyle>
            <a:p>
              <a:pPr marL="283464" indent="-283464">
                <a:buFont typeface="Tinos"/>
                <a:buNone/>
              </a:pPr>
              <a:r>
                <a:rPr lang="en-US" sz="1600" b="1" dirty="0"/>
                <a:t>Computer:</a:t>
              </a:r>
            </a:p>
            <a:p>
              <a:pPr marL="283464" indent="-283464">
                <a:buSzPts val="1100"/>
                <a:buFont typeface="Arial" panose="020B0604020202020204" pitchFamily="34" charset="0"/>
                <a:buChar char="•"/>
              </a:pPr>
              <a:r>
                <a:rPr lang="en-US" sz="1600" dirty="0"/>
                <a:t>Classroom.google.com</a:t>
              </a:r>
            </a:p>
            <a:p>
              <a:pPr marL="283464" indent="-283464">
                <a:buSzPts val="1100"/>
                <a:buFont typeface="Arial" panose="020B0604020202020204" pitchFamily="34" charset="0"/>
                <a:buChar char="•"/>
              </a:pPr>
              <a:r>
                <a:rPr lang="en-US" sz="1600" dirty="0"/>
                <a:t>“Sign in” </a:t>
              </a:r>
              <a:r>
                <a:rPr lang="en-US" sz="1400" b="1" dirty="0" err="1"/>
                <a:t>firstlast@aecsd.education</a:t>
              </a:r>
              <a:endParaRPr lang="en-US" sz="1400" b="1" dirty="0"/>
            </a:p>
            <a:p>
              <a:pPr marL="283464" indent="-283464">
                <a:buSzPts val="1100"/>
                <a:buFont typeface="Arial" panose="020B0604020202020204" pitchFamily="34" charset="0"/>
                <a:buChar char="•"/>
              </a:pPr>
              <a:r>
                <a:rPr lang="en-US" sz="1600" dirty="0"/>
                <a:t>Click on the grid      and select Google Classroom</a:t>
              </a:r>
            </a:p>
            <a:p>
              <a:pPr marL="283464" indent="-283464">
                <a:buSzPts val="1100"/>
                <a:buFont typeface="Arial" panose="020B0604020202020204" pitchFamily="34" charset="0"/>
                <a:buChar char="•"/>
              </a:pPr>
              <a:r>
                <a:rPr lang="en-US" sz="1600" dirty="0"/>
                <a:t>Classes will be there to join or access</a:t>
              </a:r>
            </a:p>
          </p:txBody>
        </p:sp>
        <p:pic>
          <p:nvPicPr>
            <p:cNvPr id="3" name="Picture 2"/>
            <p:cNvPicPr>
              <a:picLocks noChangeAspect="1"/>
            </p:cNvPicPr>
            <p:nvPr/>
          </p:nvPicPr>
          <p:blipFill rotWithShape="1">
            <a:blip r:embed="rId4"/>
            <a:srcRect l="15811" t="12163" r="25720" b="20570"/>
            <a:stretch/>
          </p:blipFill>
          <p:spPr>
            <a:xfrm>
              <a:off x="3408851" y="2947384"/>
              <a:ext cx="250614" cy="237067"/>
            </a:xfrm>
            <a:prstGeom prst="rect">
              <a:avLst/>
            </a:prstGeom>
          </p:spPr>
        </p:pic>
      </p:grpSp>
      <p:sp>
        <p:nvSpPr>
          <p:cNvPr id="6" name="TextBox 5"/>
          <p:cNvSpPr txBox="1"/>
          <p:nvPr/>
        </p:nvSpPr>
        <p:spPr>
          <a:xfrm>
            <a:off x="1624915" y="1289020"/>
            <a:ext cx="3305386" cy="338554"/>
          </a:xfrm>
          <a:prstGeom prst="rect">
            <a:avLst/>
          </a:prstGeom>
          <a:noFill/>
        </p:spPr>
        <p:txBody>
          <a:bodyPr wrap="square" rtlCol="0">
            <a:spAutoFit/>
          </a:bodyPr>
          <a:lstStyle/>
          <a:p>
            <a:r>
              <a:rPr lang="en-US" sz="1600" b="1" dirty="0">
                <a:latin typeface="Tinos" panose="020B0604020202020204" charset="0"/>
                <a:ea typeface="Tinos" panose="020B0604020202020204" charset="0"/>
                <a:cs typeface="Tinos" panose="020B0604020202020204" charset="0"/>
              </a:rPr>
              <a:t>*No personal accounts</a:t>
            </a:r>
          </a:p>
        </p:txBody>
      </p:sp>
      <p:pic>
        <p:nvPicPr>
          <p:cNvPr id="5" name="Picture 4"/>
          <p:cNvPicPr>
            <a:picLocks noChangeAspect="1"/>
          </p:cNvPicPr>
          <p:nvPr/>
        </p:nvPicPr>
        <p:blipFill>
          <a:blip r:embed="rId5"/>
          <a:stretch>
            <a:fillRect/>
          </a:stretch>
        </p:blipFill>
        <p:spPr>
          <a:xfrm>
            <a:off x="6426839" y="3195370"/>
            <a:ext cx="1472511" cy="320792"/>
          </a:xfrm>
          <a:prstGeom prst="rect">
            <a:avLst/>
          </a:prstGeom>
        </p:spPr>
      </p:pic>
      <p:pic>
        <p:nvPicPr>
          <p:cNvPr id="7" name="Picture 6"/>
          <p:cNvPicPr>
            <a:picLocks noChangeAspect="1"/>
          </p:cNvPicPr>
          <p:nvPr/>
        </p:nvPicPr>
        <p:blipFill rotWithShape="1">
          <a:blip r:embed="rId6"/>
          <a:srcRect l="14017" t="28836" r="17616" b="10131"/>
          <a:stretch/>
        </p:blipFill>
        <p:spPr>
          <a:xfrm>
            <a:off x="8127318" y="2629456"/>
            <a:ext cx="267255" cy="21802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1556175" y="53649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Student - </a:t>
            </a:r>
            <a:r>
              <a:rPr lang="en-US" dirty="0"/>
              <a:t>G</a:t>
            </a:r>
            <a:r>
              <a:rPr lang="en" dirty="0"/>
              <a:t>oogle Classroom - </a:t>
            </a:r>
            <a:r>
              <a:rPr lang="en" dirty="0">
                <a:solidFill>
                  <a:srgbClr val="FF0000"/>
                </a:solidFill>
              </a:rPr>
              <a:t>Stream</a:t>
            </a:r>
            <a:endParaRPr dirty="0">
              <a:solidFill>
                <a:srgbClr val="FF0000"/>
              </a:solidFill>
            </a:endParaRPr>
          </a:p>
        </p:txBody>
      </p:sp>
      <p:sp>
        <p:nvSpPr>
          <p:cNvPr id="93" name="Google Shape;93;p17"/>
          <p:cNvSpPr txBox="1">
            <a:spLocks noGrp="1"/>
          </p:cNvSpPr>
          <p:nvPr>
            <p:ph type="body" idx="1"/>
          </p:nvPr>
        </p:nvSpPr>
        <p:spPr>
          <a:xfrm>
            <a:off x="1556174" y="1378821"/>
            <a:ext cx="3409017" cy="3042300"/>
          </a:xfrm>
          <a:prstGeom prst="rect">
            <a:avLst/>
          </a:prstGeom>
        </p:spPr>
        <p:txBody>
          <a:bodyPr spcFirstLastPara="1" wrap="square" lIns="91425" tIns="91425" rIns="91425" bIns="91425" anchor="t" anchorCtr="0">
            <a:noAutofit/>
          </a:bodyPr>
          <a:lstStyle/>
          <a:p>
            <a:pPr marL="283464" lvl="0" indent="-283464" algn="l" rtl="0">
              <a:spcBef>
                <a:spcPts val="600"/>
              </a:spcBef>
              <a:spcAft>
                <a:spcPts val="600"/>
              </a:spcAft>
              <a:buSzPct val="100000"/>
              <a:buFont typeface="Arial" panose="020B0604020202020204" pitchFamily="34" charset="0"/>
              <a:buChar char="•"/>
            </a:pPr>
            <a:r>
              <a:rPr lang="en-US" sz="2000" dirty="0"/>
              <a:t>Announcements</a:t>
            </a:r>
            <a:endParaRPr sz="2000" dirty="0"/>
          </a:p>
          <a:p>
            <a:pPr marL="283464" lvl="0" indent="-283464" algn="l" rtl="0">
              <a:spcBef>
                <a:spcPts val="0"/>
              </a:spcBef>
              <a:spcAft>
                <a:spcPts val="600"/>
              </a:spcAft>
              <a:buSzPct val="100000"/>
              <a:buFont typeface="Arial" panose="020B0604020202020204" pitchFamily="34" charset="0"/>
              <a:buChar char="•"/>
            </a:pPr>
            <a:r>
              <a:rPr lang="en-US" sz="2000" dirty="0"/>
              <a:t>Updates/Reminders</a:t>
            </a:r>
          </a:p>
          <a:p>
            <a:pPr marL="283464" lvl="0" indent="-283464" algn="l" rtl="0">
              <a:spcBef>
                <a:spcPts val="0"/>
              </a:spcBef>
              <a:spcAft>
                <a:spcPts val="600"/>
              </a:spcAft>
              <a:buSzPct val="100000"/>
              <a:buFont typeface="Arial" panose="020B0604020202020204" pitchFamily="34" charset="0"/>
              <a:buChar char="•"/>
            </a:pPr>
            <a:r>
              <a:rPr lang="en-US" sz="2000" dirty="0"/>
              <a:t>Class Posts &amp; Discussions </a:t>
            </a:r>
          </a:p>
          <a:p>
            <a:pPr marL="283464" lvl="0" indent="-283464" algn="l" rtl="0">
              <a:spcBef>
                <a:spcPts val="0"/>
              </a:spcBef>
              <a:spcAft>
                <a:spcPts val="600"/>
              </a:spcAft>
              <a:buSzPct val="100000"/>
              <a:buFont typeface="Arial" panose="020B0604020202020204" pitchFamily="34" charset="0"/>
              <a:buChar char="•"/>
            </a:pPr>
            <a:r>
              <a:rPr lang="en-US" sz="2000" dirty="0"/>
              <a:t>Assignments are not in this section</a:t>
            </a:r>
            <a:endParaRPr sz="2000" dirty="0"/>
          </a:p>
        </p:txBody>
      </p:sp>
      <p:sp>
        <p:nvSpPr>
          <p:cNvPr id="94" name="Google Shape;94;p1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3" name="Picture 2"/>
          <p:cNvPicPr>
            <a:picLocks noChangeAspect="1"/>
          </p:cNvPicPr>
          <p:nvPr/>
        </p:nvPicPr>
        <p:blipFill rotWithShape="1">
          <a:blip r:embed="rId3"/>
          <a:srcRect l="29490"/>
          <a:stretch/>
        </p:blipFill>
        <p:spPr>
          <a:xfrm>
            <a:off x="5033319" y="1442543"/>
            <a:ext cx="3233499" cy="2852683"/>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538933" y="1521127"/>
            <a:ext cx="2807434" cy="2574636"/>
          </a:xfrm>
          <a:prstGeom prst="rect">
            <a:avLst/>
          </a:prstGeom>
          <a:ln>
            <a:solidFill>
              <a:schemeClr val="tx1"/>
            </a:solidFill>
          </a:ln>
        </p:spPr>
      </p:pic>
      <p:sp>
        <p:nvSpPr>
          <p:cNvPr id="92" name="Google Shape;92;p17"/>
          <p:cNvSpPr txBox="1">
            <a:spLocks noGrp="1"/>
          </p:cNvSpPr>
          <p:nvPr>
            <p:ph type="title"/>
          </p:nvPr>
        </p:nvSpPr>
        <p:spPr>
          <a:xfrm>
            <a:off x="1556175" y="53649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Student - </a:t>
            </a:r>
            <a:r>
              <a:rPr lang="en-US" dirty="0"/>
              <a:t>G</a:t>
            </a:r>
            <a:r>
              <a:rPr lang="en" dirty="0"/>
              <a:t>oogle Classroom - </a:t>
            </a:r>
            <a:r>
              <a:rPr lang="en" dirty="0">
                <a:solidFill>
                  <a:srgbClr val="FF0000"/>
                </a:solidFill>
              </a:rPr>
              <a:t>Classwork</a:t>
            </a:r>
            <a:endParaRPr dirty="0">
              <a:solidFill>
                <a:srgbClr val="FF0000"/>
              </a:solidFill>
            </a:endParaRPr>
          </a:p>
        </p:txBody>
      </p:sp>
      <p:sp>
        <p:nvSpPr>
          <p:cNvPr id="93" name="Google Shape;93;p17"/>
          <p:cNvSpPr txBox="1">
            <a:spLocks noGrp="1"/>
          </p:cNvSpPr>
          <p:nvPr>
            <p:ph type="body" idx="1"/>
          </p:nvPr>
        </p:nvSpPr>
        <p:spPr>
          <a:xfrm>
            <a:off x="1278010" y="1421892"/>
            <a:ext cx="4302097" cy="1271121"/>
          </a:xfrm>
          <a:prstGeom prst="rect">
            <a:avLst/>
          </a:prstGeom>
        </p:spPr>
        <p:txBody>
          <a:bodyPr spcFirstLastPara="1" wrap="square" lIns="91425" tIns="91425" rIns="91425" bIns="91425" anchor="t" anchorCtr="0">
            <a:noAutofit/>
          </a:bodyPr>
          <a:lstStyle/>
          <a:p>
            <a:pPr marL="283464" indent="-283464">
              <a:spcAft>
                <a:spcPts val="300"/>
              </a:spcAft>
              <a:buSzPct val="100000"/>
              <a:buFont typeface="Arial" panose="020B0604020202020204" pitchFamily="34" charset="0"/>
              <a:buChar char="•"/>
            </a:pPr>
            <a:r>
              <a:rPr lang="en-US" sz="1800" dirty="0"/>
              <a:t>May or may not be organized by topics</a:t>
            </a:r>
          </a:p>
          <a:p>
            <a:pPr marL="283464" indent="-283464">
              <a:spcBef>
                <a:spcPts val="0"/>
              </a:spcBef>
              <a:spcAft>
                <a:spcPts val="300"/>
              </a:spcAft>
              <a:buSzPct val="100000"/>
              <a:buFont typeface="Arial" panose="020B0604020202020204" pitchFamily="34" charset="0"/>
              <a:buChar char="•"/>
            </a:pPr>
            <a:endParaRPr lang="en-US" sz="400" dirty="0"/>
          </a:p>
          <a:p>
            <a:pPr marL="283464" indent="-283464">
              <a:spcBef>
                <a:spcPts val="0"/>
              </a:spcBef>
              <a:spcAft>
                <a:spcPts val="300"/>
              </a:spcAft>
              <a:buSzPct val="100000"/>
              <a:buFont typeface="Arial" panose="020B0604020202020204" pitchFamily="34" charset="0"/>
              <a:buChar char="•"/>
            </a:pPr>
            <a:r>
              <a:rPr lang="en-US" sz="1800" dirty="0"/>
              <a:t>Consists of Assignments, Quizzes, Questions, and Material</a:t>
            </a:r>
          </a:p>
          <a:p>
            <a:pPr marL="283464" indent="-283464">
              <a:spcBef>
                <a:spcPts val="0"/>
              </a:spcBef>
              <a:spcAft>
                <a:spcPts val="300"/>
              </a:spcAft>
              <a:buSzPct val="100000"/>
              <a:buFont typeface="Arial" panose="020B0604020202020204" pitchFamily="34" charset="0"/>
              <a:buChar char="•"/>
            </a:pPr>
            <a:endParaRPr lang="en-US" sz="500" dirty="0"/>
          </a:p>
          <a:p>
            <a:pPr marL="283464" indent="-283464">
              <a:spcBef>
                <a:spcPts val="0"/>
              </a:spcBef>
              <a:spcAft>
                <a:spcPts val="300"/>
              </a:spcAft>
              <a:buSzPct val="100000"/>
              <a:buFont typeface="Arial" panose="020B0604020202020204" pitchFamily="34" charset="0"/>
              <a:buChar char="•"/>
            </a:pPr>
            <a:r>
              <a:rPr lang="en-US" sz="1800" dirty="0"/>
              <a:t>View details of assignments by clicking on the assignment – full details can be viewed by clicking “View Assignment”</a:t>
            </a:r>
            <a:endParaRPr sz="1800" dirty="0"/>
          </a:p>
        </p:txBody>
      </p:sp>
      <p:sp>
        <p:nvSpPr>
          <p:cNvPr id="94" name="Google Shape;94;p1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4" name="Picture 3"/>
          <p:cNvPicPr>
            <a:picLocks noChangeAspect="1"/>
          </p:cNvPicPr>
          <p:nvPr/>
        </p:nvPicPr>
        <p:blipFill>
          <a:blip r:embed="rId4"/>
          <a:stretch>
            <a:fillRect/>
          </a:stretch>
        </p:blipFill>
        <p:spPr>
          <a:xfrm>
            <a:off x="3813048" y="3523642"/>
            <a:ext cx="2242748" cy="906887"/>
          </a:xfrm>
          <a:prstGeom prst="rect">
            <a:avLst/>
          </a:prstGeom>
          <a:ln>
            <a:solidFill>
              <a:schemeClr val="tx1"/>
            </a:solidFill>
          </a:ln>
        </p:spPr>
      </p:pic>
      <p:cxnSp>
        <p:nvCxnSpPr>
          <p:cNvPr id="6" name="Straight Arrow Connector 5"/>
          <p:cNvCxnSpPr>
            <a:cxnSpLocks/>
          </p:cNvCxnSpPr>
          <p:nvPr/>
        </p:nvCxnSpPr>
        <p:spPr>
          <a:xfrm>
            <a:off x="3291840" y="3547872"/>
            <a:ext cx="612648" cy="74735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a:off x="4981282" y="1871832"/>
            <a:ext cx="477686" cy="15813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900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21"/>
          <p:cNvSpPr txBox="1">
            <a:spLocks noGrp="1"/>
          </p:cNvSpPr>
          <p:nvPr>
            <p:ph type="title"/>
          </p:nvPr>
        </p:nvSpPr>
        <p:spPr>
          <a:xfrm>
            <a:off x="1593906" y="518873"/>
            <a:ext cx="6616800" cy="699900"/>
          </a:xfrm>
          <a:prstGeom prst="rect">
            <a:avLst/>
          </a:prstGeom>
        </p:spPr>
        <p:txBody>
          <a:bodyPr spcFirstLastPara="1" wrap="square" lIns="91425" tIns="91425" rIns="91425" bIns="91425" anchor="b" anchorCtr="0">
            <a:noAutofit/>
          </a:bodyPr>
          <a:lstStyle/>
          <a:p>
            <a:pPr lvl="0"/>
            <a:r>
              <a:rPr lang="en" dirty="0"/>
              <a:t>Student - </a:t>
            </a:r>
            <a:r>
              <a:rPr lang="en-US" dirty="0"/>
              <a:t>G</a:t>
            </a:r>
            <a:r>
              <a:rPr lang="en" dirty="0"/>
              <a:t>oogle Classroom – </a:t>
            </a:r>
            <a:r>
              <a:rPr lang="en" dirty="0">
                <a:solidFill>
                  <a:srgbClr val="FF0000"/>
                </a:solidFill>
              </a:rPr>
              <a:t>Turning in Work</a:t>
            </a:r>
            <a:endParaRPr dirty="0">
              <a:solidFill>
                <a:srgbClr val="FF0000"/>
              </a:solidFill>
            </a:endParaRPr>
          </a:p>
        </p:txBody>
      </p:sp>
      <p:sp>
        <p:nvSpPr>
          <p:cNvPr id="129" name="Google Shape;129;p21"/>
          <p:cNvSpPr txBox="1">
            <a:spLocks noGrp="1"/>
          </p:cNvSpPr>
          <p:nvPr>
            <p:ph type="body" idx="1"/>
          </p:nvPr>
        </p:nvSpPr>
        <p:spPr>
          <a:xfrm>
            <a:off x="1348289" y="1461853"/>
            <a:ext cx="2803212" cy="2507052"/>
          </a:xfrm>
          <a:prstGeom prst="rect">
            <a:avLst/>
          </a:prstGeom>
        </p:spPr>
        <p:txBody>
          <a:bodyPr spcFirstLastPara="1" wrap="square" lIns="91425" tIns="91425" rIns="91425" bIns="91425" anchor="t" anchorCtr="0">
            <a:noAutofit/>
          </a:bodyPr>
          <a:lstStyle/>
          <a:p>
            <a:pPr marL="285750" indent="-285750">
              <a:buSzPct val="100000"/>
              <a:buFont typeface="Arial" panose="020B0604020202020204" pitchFamily="34" charset="0"/>
              <a:buChar char="•"/>
            </a:pPr>
            <a:r>
              <a:rPr lang="en" sz="1800" dirty="0"/>
              <a:t>Completed assignments can be handed in by clicking the “</a:t>
            </a:r>
            <a:r>
              <a:rPr lang="en-US" sz="1800" dirty="0"/>
              <a:t>T</a:t>
            </a:r>
            <a:r>
              <a:rPr lang="en" sz="1800" dirty="0"/>
              <a:t>urn In” button in the top right.  </a:t>
            </a:r>
          </a:p>
          <a:p>
            <a:pPr marL="285750" indent="-285750">
              <a:buSzPct val="100000"/>
              <a:buFont typeface="Arial" panose="020B0604020202020204" pitchFamily="34" charset="0"/>
              <a:buChar char="•"/>
            </a:pPr>
            <a:r>
              <a:rPr lang="en" sz="1800" dirty="0"/>
              <a:t>If they need to make revisions, they can click the “Unsubmit” button to turn in again.</a:t>
            </a:r>
            <a:endParaRPr sz="1800" dirty="0"/>
          </a:p>
        </p:txBody>
      </p:sp>
      <p:sp>
        <p:nvSpPr>
          <p:cNvPr id="130" name="Google Shape;130;p2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2" name="Picture 1"/>
          <p:cNvPicPr>
            <a:picLocks noChangeAspect="1"/>
          </p:cNvPicPr>
          <p:nvPr/>
        </p:nvPicPr>
        <p:blipFill>
          <a:blip r:embed="rId3"/>
          <a:stretch>
            <a:fillRect/>
          </a:stretch>
        </p:blipFill>
        <p:spPr>
          <a:xfrm>
            <a:off x="4210856" y="1461853"/>
            <a:ext cx="4164848" cy="1493797"/>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4210856" y="2998228"/>
            <a:ext cx="4177839" cy="1255807"/>
          </a:xfrm>
          <a:prstGeom prst="rect">
            <a:avLst/>
          </a:prstGeom>
          <a:ln>
            <a:solidFill>
              <a:schemeClr val="tx1"/>
            </a:solidFill>
          </a:ln>
        </p:spPr>
      </p:pic>
      <p:cxnSp>
        <p:nvCxnSpPr>
          <p:cNvPr id="5" name="Straight Arrow Connector 4"/>
          <p:cNvCxnSpPr>
            <a:cxnSpLocks/>
          </p:cNvCxnSpPr>
          <p:nvPr/>
        </p:nvCxnSpPr>
        <p:spPr>
          <a:xfrm>
            <a:off x="3849624" y="2308139"/>
            <a:ext cx="3407911"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4044778" y="3291840"/>
            <a:ext cx="3212757" cy="2692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ctrTitle" idx="4294967295"/>
          </p:nvPr>
        </p:nvSpPr>
        <p:spPr>
          <a:xfrm>
            <a:off x="1656835" y="674400"/>
            <a:ext cx="4257933" cy="79938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Helping Students</a:t>
            </a:r>
            <a:endParaRPr sz="3200" dirty="0"/>
          </a:p>
        </p:txBody>
      </p:sp>
      <p:sp>
        <p:nvSpPr>
          <p:cNvPr id="105" name="Google Shape;105;p18"/>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10" name="Google Shape;100;p18"/>
          <p:cNvSpPr txBox="1">
            <a:spLocks/>
          </p:cNvSpPr>
          <p:nvPr/>
        </p:nvSpPr>
        <p:spPr>
          <a:xfrm>
            <a:off x="1656835" y="2196592"/>
            <a:ext cx="6791215" cy="21742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dk1"/>
              </a:buClr>
              <a:buSzPts val="3000"/>
              <a:buFont typeface="Tinos"/>
              <a:buChar char="◈"/>
              <a:defRPr sz="3000" b="0" i="0" u="none" strike="noStrike" cap="none">
                <a:solidFill>
                  <a:schemeClr val="dk1"/>
                </a:solidFill>
                <a:latin typeface="Tinos"/>
                <a:ea typeface="Tinos"/>
                <a:cs typeface="Tinos"/>
                <a:sym typeface="Tinos"/>
              </a:defRPr>
            </a:lvl1pPr>
            <a:lvl2pPr marL="914400" marR="0" lvl="1" indent="-381000" algn="l" rtl="0">
              <a:lnSpc>
                <a:spcPct val="100000"/>
              </a:lnSpc>
              <a:spcBef>
                <a:spcPts val="0"/>
              </a:spcBef>
              <a:spcAft>
                <a:spcPts val="0"/>
              </a:spcAft>
              <a:buClr>
                <a:schemeClr val="dk1"/>
              </a:buClr>
              <a:buSzPts val="2400"/>
              <a:buFont typeface="Tinos"/>
              <a:buChar char="◆"/>
              <a:defRPr sz="2400" b="0" i="0" u="none" strike="noStrike" cap="none">
                <a:solidFill>
                  <a:schemeClr val="dk1"/>
                </a:solidFill>
                <a:latin typeface="Tinos"/>
                <a:ea typeface="Tinos"/>
                <a:cs typeface="Tinos"/>
                <a:sym typeface="Tinos"/>
              </a:defRPr>
            </a:lvl2pPr>
            <a:lvl3pPr marL="1371600" marR="0" lvl="2" indent="-381000" algn="l" rtl="0">
              <a:lnSpc>
                <a:spcPct val="100000"/>
              </a:lnSpc>
              <a:spcBef>
                <a:spcPts val="0"/>
              </a:spcBef>
              <a:spcAft>
                <a:spcPts val="0"/>
              </a:spcAft>
              <a:buClr>
                <a:schemeClr val="dk1"/>
              </a:buClr>
              <a:buSzPts val="2400"/>
              <a:buFont typeface="Tinos"/>
              <a:buChar char="◇"/>
              <a:defRPr sz="2400" b="0" i="0" u="none" strike="noStrike" cap="none">
                <a:solidFill>
                  <a:schemeClr val="dk1"/>
                </a:solidFill>
                <a:latin typeface="Tinos"/>
                <a:ea typeface="Tinos"/>
                <a:cs typeface="Tinos"/>
                <a:sym typeface="Tinos"/>
              </a:defRPr>
            </a:lvl3pPr>
            <a:lvl4pPr marL="1828800" marR="0" lvl="3"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4pPr>
            <a:lvl5pPr marL="2286000" marR="0" lvl="4"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5pPr>
            <a:lvl6pPr marL="2743200" marR="0" lvl="5"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6pPr>
            <a:lvl7pPr marL="3200400" marR="0" lvl="6"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7pPr>
            <a:lvl8pPr marL="3657600" marR="0" lvl="7"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8pPr>
            <a:lvl9pPr marL="4114800" marR="0" lvl="8"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9pPr>
          </a:lstStyle>
          <a:p>
            <a:pPr marL="285750" indent="-285750">
              <a:spcBef>
                <a:spcPts val="0"/>
              </a:spcBef>
              <a:spcAft>
                <a:spcPts val="600"/>
              </a:spcAft>
              <a:buSzPct val="100000"/>
              <a:buFont typeface="Arial" panose="020B0604020202020204" pitchFamily="34" charset="0"/>
              <a:buChar char="•"/>
            </a:pPr>
            <a:r>
              <a:rPr lang="en-US" sz="1600" dirty="0">
                <a:solidFill>
                  <a:schemeClr val="tx1"/>
                </a:solidFill>
              </a:rPr>
              <a:t>Guardian summaries do not allow access to assignments. To help, you must have the student log in and review work through Google Classroom together.</a:t>
            </a:r>
          </a:p>
          <a:p>
            <a:pPr marL="285750" indent="-285750">
              <a:spcBef>
                <a:spcPts val="0"/>
              </a:spcBef>
              <a:spcAft>
                <a:spcPts val="600"/>
              </a:spcAft>
              <a:buSzPct val="100000"/>
              <a:buFont typeface="Arial" panose="020B0604020202020204" pitchFamily="34" charset="0"/>
              <a:buChar char="•"/>
            </a:pPr>
            <a:r>
              <a:rPr lang="en-US" sz="1600" dirty="0">
                <a:solidFill>
                  <a:schemeClr val="tx1"/>
                </a:solidFill>
              </a:rPr>
              <a:t>The “To-do” page shown on the top left when you first log in to Google Classroom will show all actual assignments that are due, missing, and completed. </a:t>
            </a:r>
          </a:p>
          <a:p>
            <a:pPr marL="285750" indent="-285750">
              <a:spcBef>
                <a:spcPts val="0"/>
              </a:spcBef>
              <a:spcAft>
                <a:spcPts val="600"/>
              </a:spcAft>
              <a:buSzPct val="100000"/>
              <a:buFont typeface="Arial" panose="020B0604020202020204" pitchFamily="34" charset="0"/>
              <a:buChar char="•"/>
            </a:pPr>
            <a:r>
              <a:rPr lang="en-US" sz="1600" dirty="0">
                <a:solidFill>
                  <a:schemeClr val="tx1"/>
                </a:solidFill>
              </a:rPr>
              <a:t>Clicking on “Calendar” will provide a view of assignments on designated dates.</a:t>
            </a:r>
          </a:p>
          <a:p>
            <a:pPr marL="0" indent="0">
              <a:buFont typeface="Tinos"/>
              <a:buNone/>
            </a:pPr>
            <a:endParaRPr lang="en-US" sz="1600" dirty="0">
              <a:solidFill>
                <a:schemeClr val="tx1"/>
              </a:solidFill>
            </a:endParaRPr>
          </a:p>
          <a:p>
            <a:pPr marL="0" indent="0">
              <a:buFont typeface="Tinos"/>
              <a:buNone/>
            </a:pPr>
            <a:endParaRPr lang="en-US" sz="1600" dirty="0">
              <a:solidFill>
                <a:schemeClr val="tx1"/>
              </a:solidFill>
            </a:endParaRPr>
          </a:p>
        </p:txBody>
      </p:sp>
      <p:pic>
        <p:nvPicPr>
          <p:cNvPr id="3" name="Picture 2"/>
          <p:cNvPicPr>
            <a:picLocks noChangeAspect="1"/>
          </p:cNvPicPr>
          <p:nvPr/>
        </p:nvPicPr>
        <p:blipFill>
          <a:blip r:embed="rId3"/>
          <a:stretch>
            <a:fillRect/>
          </a:stretch>
        </p:blipFill>
        <p:spPr>
          <a:xfrm>
            <a:off x="6841892" y="582481"/>
            <a:ext cx="1512593" cy="1666943"/>
          </a:xfrm>
          <a:prstGeom prst="rect">
            <a:avLst/>
          </a:prstGeom>
          <a:ln>
            <a:solidFill>
              <a:schemeClr val="tx1"/>
            </a:solidFill>
          </a:ln>
        </p:spPr>
      </p:pic>
      <p:pic>
        <p:nvPicPr>
          <p:cNvPr id="2" name="Picture 1"/>
          <p:cNvPicPr>
            <a:picLocks noChangeAspect="1"/>
          </p:cNvPicPr>
          <p:nvPr/>
        </p:nvPicPr>
        <p:blipFill>
          <a:blip r:embed="rId4"/>
          <a:stretch>
            <a:fillRect/>
          </a:stretch>
        </p:blipFill>
        <p:spPr>
          <a:xfrm>
            <a:off x="5234766" y="982648"/>
            <a:ext cx="2111001" cy="1103478"/>
          </a:xfrm>
          <a:prstGeom prst="rect">
            <a:avLst/>
          </a:prstGeom>
          <a:ln>
            <a:solidFill>
              <a:schemeClr val="tx1"/>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Quintus template">
  <a:themeElements>
    <a:clrScheme name="Custom 347">
      <a:dk1>
        <a:srgbClr val="25212A"/>
      </a:dk1>
      <a:lt1>
        <a:srgbClr val="FFFFFF"/>
      </a:lt1>
      <a:dk2>
        <a:srgbClr val="797281"/>
      </a:dk2>
      <a:lt2>
        <a:srgbClr val="E7E6E9"/>
      </a:lt2>
      <a:accent1>
        <a:srgbClr val="B87647"/>
      </a:accent1>
      <a:accent2>
        <a:srgbClr val="A85A5A"/>
      </a:accent2>
      <a:accent3>
        <a:srgbClr val="853E61"/>
      </a:accent3>
      <a:accent4>
        <a:srgbClr val="5C3959"/>
      </a:accent4>
      <a:accent5>
        <a:srgbClr val="CC4125"/>
      </a:accent5>
      <a:accent6>
        <a:srgbClr val="DD916B"/>
      </a:accent6>
      <a:hlink>
        <a:srgbClr val="25212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5285</TotalTime>
  <Words>2415</Words>
  <Application>Microsoft Office PowerPoint</Application>
  <PresentationFormat>On-screen Show (16:9)</PresentationFormat>
  <Paragraphs>254</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Wingdings</vt:lpstr>
      <vt:lpstr>Tinos</vt:lpstr>
      <vt:lpstr>Oswald</vt:lpstr>
      <vt:lpstr>Quintus template</vt:lpstr>
      <vt:lpstr>District Parent Council</vt:lpstr>
      <vt:lpstr>Google Classroom </vt:lpstr>
      <vt:lpstr>Parent/Guardian Access to Google Classroom</vt:lpstr>
      <vt:lpstr>Classroom Email Summaries (Parents/Guardians)</vt:lpstr>
      <vt:lpstr>Logging In (Student)</vt:lpstr>
      <vt:lpstr>Student - Google Classroom - Stream</vt:lpstr>
      <vt:lpstr>Student - Google Classroom - Classwork</vt:lpstr>
      <vt:lpstr>Student - Google Classroom – Turning in Work</vt:lpstr>
      <vt:lpstr>Helping Students</vt:lpstr>
      <vt:lpstr>Limiting Google Classroom Notifications</vt:lpstr>
      <vt:lpstr>Classlink </vt:lpstr>
      <vt:lpstr>Classlink Tools for Schools  </vt:lpstr>
      <vt:lpstr>Classlink - Logging In</vt:lpstr>
      <vt:lpstr>Classlink Tools for Students</vt:lpstr>
      <vt:lpstr>Technical Support</vt:lpstr>
      <vt:lpstr>Family Engagement Nights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Renee Lawrence</dc:creator>
  <cp:lastModifiedBy>AECSD</cp:lastModifiedBy>
  <cp:revision>103</cp:revision>
  <dcterms:modified xsi:type="dcterms:W3CDTF">2020-11-02T21:31:44Z</dcterms:modified>
</cp:coreProperties>
</file>